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705" r:id="rId2"/>
    <p:sldMasterId id="2147483723" r:id="rId3"/>
    <p:sldMasterId id="2147483740" r:id="rId4"/>
  </p:sldMasterIdLst>
  <p:notesMasterIdLst>
    <p:notesMasterId r:id="rId36"/>
  </p:notesMasterIdLst>
  <p:handoutMasterIdLst>
    <p:handoutMasterId r:id="rId37"/>
  </p:handoutMasterIdLst>
  <p:sldIdLst>
    <p:sldId id="256" r:id="rId5"/>
    <p:sldId id="298" r:id="rId6"/>
    <p:sldId id="299" r:id="rId7"/>
    <p:sldId id="301" r:id="rId8"/>
    <p:sldId id="302" r:id="rId9"/>
    <p:sldId id="303" r:id="rId10"/>
    <p:sldId id="304" r:id="rId11"/>
    <p:sldId id="305" r:id="rId12"/>
    <p:sldId id="332" r:id="rId13"/>
    <p:sldId id="306" r:id="rId14"/>
    <p:sldId id="313" r:id="rId15"/>
    <p:sldId id="315" r:id="rId16"/>
    <p:sldId id="331" r:id="rId17"/>
    <p:sldId id="307" r:id="rId18"/>
    <p:sldId id="308" r:id="rId19"/>
    <p:sldId id="319" r:id="rId20"/>
    <p:sldId id="309" r:id="rId21"/>
    <p:sldId id="316" r:id="rId22"/>
    <p:sldId id="321" r:id="rId23"/>
    <p:sldId id="320" r:id="rId24"/>
    <p:sldId id="311" r:id="rId25"/>
    <p:sldId id="322" r:id="rId26"/>
    <p:sldId id="317" r:id="rId27"/>
    <p:sldId id="318" r:id="rId28"/>
    <p:sldId id="323" r:id="rId29"/>
    <p:sldId id="324" r:id="rId30"/>
    <p:sldId id="328" r:id="rId31"/>
    <p:sldId id="327" r:id="rId32"/>
    <p:sldId id="329" r:id="rId33"/>
    <p:sldId id="330" r:id="rId34"/>
    <p:sldId id="28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58" autoAdjust="0"/>
    <p:restoredTop sz="94660"/>
  </p:normalViewPr>
  <p:slideViewPr>
    <p:cSldViewPr snapToGrid="0">
      <p:cViewPr>
        <p:scale>
          <a:sx n="66" d="100"/>
          <a:sy n="66" d="100"/>
        </p:scale>
        <p:origin x="-965" y="-48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0E847B9-09DE-4A74-9FE9-000346F9FA9A}" type="datetimeFigureOut">
              <a:rPr lang="en-US" smtClean="0"/>
              <a:t>15-Jul-20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B735CDA-E937-4AFB-912F-C511BBC3E8B9}" type="slidenum">
              <a:rPr lang="en-US" smtClean="0"/>
              <a:t>‹#›</a:t>
            </a:fld>
            <a:endParaRPr lang="en-US"/>
          </a:p>
        </p:txBody>
      </p:sp>
    </p:spTree>
    <p:extLst>
      <p:ext uri="{BB962C8B-B14F-4D97-AF65-F5344CB8AC3E}">
        <p14:creationId xmlns:p14="http://schemas.microsoft.com/office/powerpoint/2010/main" val="2010364787"/>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AA3DE6-9613-417C-A006-4306461D6DB2}" type="datetimeFigureOut">
              <a:rPr lang="en-US" smtClean="0"/>
              <a:t>15-Jul-20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5E94C-136F-4131-926A-7CD2791F54D7}" type="slidenum">
              <a:rPr lang="en-US" smtClean="0"/>
              <a:t>‹#›</a:t>
            </a:fld>
            <a:endParaRPr lang="en-US"/>
          </a:p>
        </p:txBody>
      </p:sp>
    </p:spTree>
    <p:extLst>
      <p:ext uri="{BB962C8B-B14F-4D97-AF65-F5344CB8AC3E}">
        <p14:creationId xmlns:p14="http://schemas.microsoft.com/office/powerpoint/2010/main" val="3114211204"/>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57444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754739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057267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50255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613792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632254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341496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6378046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7073443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964230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94317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2258980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781098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5091377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9953644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8689015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8864756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8483615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19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7943051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7950931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7586908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268655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7220845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3024142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0167989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5031127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1775366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8804571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29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6998060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t>30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097916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2E054079-5A83-43EA-8CDC-9E8C3AE68982}" type="datetime1">
              <a:rPr lang="en-US" smtClean="0"/>
              <a:t>15-Jul-20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t>15-Jul-20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t>15-Jul-20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t>15-Jul-20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109EB-CAA5-4905-A865-630BBE1D963B}"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649F2B-FB19-44EF-BE26-8F752B446382}"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995AE2-E5AA-4FDE-9F0C-FE1FD93FA2B1}"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E25D15-53A2-49D0-B2F3-3252BE25D568}"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71B3B25B-BD8B-431A-B343-DBE56D58FB8B}" type="datetime1">
              <a:rPr lang="en-US" smtClean="0"/>
              <a:t>15-Jul-20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AD4D102-86FA-45B4-8126-D567F333E8B9}" type="datetime1">
              <a:rPr lang="en-US" smtClean="0"/>
              <a:t>15-Jul-20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556936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A176C1C-6DDB-4C2B-AEB7-38C4389A9A7A}"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204842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2693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15117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t>15-Jul-20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95799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t>15-Jul-20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382230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ABBF04-9769-44E9-9BDC-DF9AF1337E8D}" type="datetime1">
              <a:rPr lang="en-US" smtClean="0"/>
              <a:t>15-Jul-20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34979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B574A2-7E2D-470A-832E-75065E4CBC05}"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491639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EC0EA376-C3D8-4A6A-8758-A45533F21194}" type="datetime1">
              <a:rPr lang="en-US" smtClean="0"/>
              <a:t>15-Jul-20</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282023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78819C-A79D-4BB8-8842-DECB05836520}"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715451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A4F85E-E0A8-4B04-B71B-93F521C525F2}"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522539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CDC596C1-4445-46DE-BD70-B2D62CDCB44B}"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773133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512DCBF8-63C6-4521-B39E-F75DB90C0D5E}"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15236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B92B33-9C5B-46DA-8671-371210EBD1BE}"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75328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E6547B-3EC7-4DB7-BE8C-DDCCFC41DBD3}"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14035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090058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239145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54079-5A83-43EA-8CDC-9E8C3AE68982}"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485570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66058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25027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795353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t>15-Jul-20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360558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t>15-Jul-20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31471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t>15-Jul-20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854369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418238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790884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649F2B-FB19-44EF-BE26-8F752B446382}"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369464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995AE2-E5AA-4FDE-9F0C-FE1FD93FA2B1}"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15424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E25D15-53A2-49D0-B2F3-3252BE25D568}"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085060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50057974"/>
      </p:ext>
    </p:extLst>
  </p:cSld>
  <p:clrMapOvr>
    <a:masterClrMapping/>
  </p:clrMapOvr>
  <p:hf hdr="0" dt="0"/>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10956077"/>
      </p:ext>
    </p:extLst>
  </p:cSld>
  <p:clrMapOvr>
    <a:masterClrMapping/>
  </p:clrMapOvr>
  <p:hf hdr="0" dt="0"/>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177140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764952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E054079-5A83-43EA-8CDC-9E8C3AE68982}"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932705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0F02A9-0D6D-4F1A-A6E1-C7F19E03AD5F}"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086909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21102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4F790F-C19B-4FB8-BA94-1247B770CE32}"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883275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98595AB-E6CF-4896-B21C-673FD594AAC1}" type="datetime1">
              <a:rPr lang="en-US" smtClean="0"/>
              <a:t>15-Jul-20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949106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CC9DC8-8E09-4493-93AC-D8D6FB907909}" type="datetime1">
              <a:rPr lang="en-US" smtClean="0"/>
              <a:t>15-Jul-20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627570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t>15-Jul-20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331671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3363136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t>15-Jul-20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957216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B17993-CE89-4FA2-A735-7EE0C54FE239}"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4901538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BFA5D9-F851-4180-A931-0B2C67548F69}" type="datetime1">
              <a:rPr lang="en-US" smtClean="0"/>
              <a:t>15-Jul-20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485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theme" Target="../theme/theme3.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4.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832A293-E585-4EF2-B166-D3B0E15CA0B4}" type="datetime1">
              <a:rPr lang="en-US" smtClean="0"/>
              <a:t>15-Jul-20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C669B30-40B8-46B2-8972-35C652362BED}" type="datetime1">
              <a:rPr lang="en-US" smtClean="0"/>
              <a:t>15-Jul-20</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56409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hf hdr="0" dt="0"/>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32A293-E585-4EF2-B166-D3B0E15CA0B4}" type="datetime1">
              <a:rPr lang="en-US" smtClean="0"/>
              <a:t>15-Jul-20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77537246"/>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32A293-E585-4EF2-B166-D3B0E15CA0B4}" type="datetime1">
              <a:rPr lang="en-US" smtClean="0"/>
              <a:t>15-Jul-20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84305604"/>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5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379621" y="861753"/>
            <a:ext cx="9172000" cy="5029200"/>
          </a:xfrm>
          <a:prstGeom prst="rect">
            <a:avLst/>
          </a:prstGeom>
          <a:noFill/>
          <a:ln>
            <a:noFill/>
          </a:ln>
          <a:extLst/>
        </p:spPr>
        <p:txBody>
          <a:bodyPr/>
          <a:lstStyle/>
          <a:p>
            <a:pPr algn="ctr">
              <a:lnSpc>
                <a:spcPct val="105000"/>
              </a:lnSpc>
              <a:spcBef>
                <a:spcPts val="100"/>
              </a:spcBef>
              <a:buFont typeface="Wingdings" pitchFamily="2" charset="2"/>
              <a:buNone/>
              <a:tabLst>
                <a:tab pos="457200" algn="l"/>
                <a:tab pos="2743200" algn="ctr"/>
                <a:tab pos="5486400" algn="r"/>
              </a:tabLst>
              <a:defRPr/>
            </a:pPr>
            <a:r>
              <a:rPr lang="en-US" sz="3600" b="1" dirty="0">
                <a:solidFill>
                  <a:srgbClr val="FF0000"/>
                </a:solidFill>
                <a:effectLst>
                  <a:outerShdw blurRad="38100" dist="38100" dir="2700000" algn="tl">
                    <a:srgbClr val="FFFFFF"/>
                  </a:outerShdw>
                </a:effectLst>
                <a:latin typeface="Times New Roman" pitchFamily="18" charset="0"/>
              </a:rPr>
              <a:t>BÀI GIẢNG </a:t>
            </a:r>
            <a:r>
              <a:rPr lang="en-US" sz="3600" b="1">
                <a:solidFill>
                  <a:srgbClr val="FF0000"/>
                </a:solidFill>
                <a:effectLst>
                  <a:outerShdw blurRad="38100" dist="38100" dir="2700000" algn="tl">
                    <a:srgbClr val="FFFFFF"/>
                  </a:outerShdw>
                </a:effectLst>
                <a:latin typeface="Times New Roman" pitchFamily="18" charset="0"/>
              </a:rPr>
              <a:t>TUẦN </a:t>
            </a:r>
            <a:r>
              <a:rPr lang="en-US" sz="3600" b="1" smtClean="0">
                <a:solidFill>
                  <a:srgbClr val="FF0000"/>
                </a:solidFill>
                <a:effectLst>
                  <a:outerShdw blurRad="38100" dist="38100" dir="2700000" algn="tl">
                    <a:srgbClr val="FFFFFF"/>
                  </a:outerShdw>
                </a:effectLst>
                <a:latin typeface="Times New Roman" pitchFamily="18" charset="0"/>
              </a:rPr>
              <a:t>10 </a:t>
            </a:r>
            <a:endParaRPr lang="en-US" sz="3600" b="1"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r>
              <a:rPr lang="en-US" altLang="en-US" sz="3200" b="1" dirty="0">
                <a:solidFill>
                  <a:srgbClr val="C00000"/>
                </a:solidFill>
                <a:latin typeface="Times New Roman" pitchFamily="18" charset="0"/>
                <a:cs typeface="Times New Roman" pitchFamily="18" charset="0"/>
              </a:rPr>
              <a:t>HỌC PHẦN: TỰ ĐỘNG HÓA HỆ THỐNG LẠNH</a:t>
            </a:r>
            <a:endParaRPr lang="pt-BR" altLang="en-US" sz="2800" dirty="0">
              <a:solidFill>
                <a:srgbClr val="FFFF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Giảng viên: Đặng Thế Huân </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Khoa : Nhiệt lạnh</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Thời gian: 90 phút</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Lớp : 18C1-VSL1,2,3</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a:t>
            </a:fld>
            <a:endParaRPr lang="en-US" sz="1400" b="1" dirty="0">
              <a:solidFill>
                <a:srgbClr val="FF0000"/>
              </a:solidFill>
            </a:endParaRPr>
          </a:p>
        </p:txBody>
      </p:sp>
    </p:spTree>
    <p:extLst>
      <p:ext uri="{BB962C8B-B14F-4D97-AF65-F5344CB8AC3E}">
        <p14:creationId xmlns:p14="http://schemas.microsoft.com/office/powerpoint/2010/main" val="4218693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a:t>
            </a:fld>
            <a:endParaRPr lang="en-US" sz="1400" b="1" dirty="0">
              <a:solidFill>
                <a:srgbClr val="FF0000"/>
              </a:solidFill>
            </a:endParaRPr>
          </a:p>
        </p:txBody>
      </p:sp>
      <p:sp>
        <p:nvSpPr>
          <p:cNvPr id="5" name="Rectangle 2"/>
          <p:cNvSpPr>
            <a:spLocks noChangeArrowheads="1"/>
          </p:cNvSpPr>
          <p:nvPr/>
        </p:nvSpPr>
        <p:spPr bwMode="auto">
          <a:xfrm>
            <a:off x="994610" y="1837823"/>
            <a:ext cx="10443411" cy="4466724"/>
          </a:xfrm>
          <a:prstGeom prst="rect">
            <a:avLst/>
          </a:prstGeom>
          <a:noFill/>
          <a:ln>
            <a:noFill/>
          </a:ln>
          <a:extLst/>
        </p:spPr>
        <p:txBody>
          <a:bodyPr/>
          <a:lstStyle/>
          <a:p>
            <a:pPr>
              <a:lnSpc>
                <a:spcPct val="150000"/>
              </a:lnSpc>
              <a:tabLst>
                <a:tab pos="457200" algn="l"/>
                <a:tab pos="2743200" algn="ctr"/>
                <a:tab pos="5486400" algn="r"/>
              </a:tabLst>
              <a:defRPr/>
            </a:pPr>
            <a:r>
              <a:rPr lang="vi-VN" altLang="en-US" sz="2800" smtClean="0">
                <a:latin typeface="Times New Roman" pitchFamily="18" charset="0"/>
                <a:cs typeface="Times New Roman" pitchFamily="18" charset="0"/>
              </a:rPr>
              <a:t>- Trình </a:t>
            </a:r>
            <a:r>
              <a:rPr lang="vi-VN" altLang="en-US" sz="2800">
                <a:latin typeface="Times New Roman" pitchFamily="18" charset="0"/>
                <a:cs typeface="Times New Roman" pitchFamily="18" charset="0"/>
              </a:rPr>
              <a:t>bày được kiến thức cơ bản về tự động hóa cho các </a:t>
            </a:r>
            <a:r>
              <a:rPr lang="en-US" altLang="en-US" sz="2800" smtClean="0">
                <a:latin typeface="Times New Roman" pitchFamily="18" charset="0"/>
                <a:cs typeface="Times New Roman" pitchFamily="18" charset="0"/>
              </a:rPr>
              <a:t>kiểu </a:t>
            </a:r>
            <a:r>
              <a:rPr lang="pt-BR" sz="2800">
                <a:latin typeface="Times New Roman" pitchFamily="18" charset="0"/>
                <a:cs typeface="Times New Roman" pitchFamily="18" charset="0"/>
              </a:rPr>
              <a:t>dàn ngưng giải nhiệt gió</a:t>
            </a:r>
            <a:r>
              <a:rPr lang="vi-VN" altLang="en-US" sz="2800">
                <a:latin typeface="Times New Roman" pitchFamily="18" charset="0"/>
                <a:cs typeface="Times New Roman" pitchFamily="18" charset="0"/>
              </a:rPr>
              <a:t>;</a:t>
            </a: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Giải thích các sơ đồ tự động của hệ thống lạnh </a:t>
            </a:r>
            <a:r>
              <a:rPr lang="en-US" altLang="en-US" sz="2800" smtClean="0">
                <a:latin typeface="Times New Roman" pitchFamily="18" charset="0"/>
                <a:cs typeface="Times New Roman" pitchFamily="18" charset="0"/>
              </a:rPr>
              <a:t>khi </a:t>
            </a:r>
            <a:r>
              <a:rPr lang="vi-VN" altLang="en-US" sz="2800" smtClean="0">
                <a:latin typeface="Times New Roman" pitchFamily="18" charset="0"/>
                <a:cs typeface="Times New Roman" pitchFamily="18" charset="0"/>
              </a:rPr>
              <a:t>Điều </a:t>
            </a:r>
            <a:r>
              <a:rPr lang="vi-VN" altLang="en-US" sz="2800">
                <a:latin typeface="Times New Roman" pitchFamily="18" charset="0"/>
                <a:cs typeface="Times New Roman" pitchFamily="18" charset="0"/>
              </a:rPr>
              <a:t>chỉnh phía Không khí.	</a:t>
            </a: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Rèn luyện tính cẩn thận, tuân thủ quy định an toàn.</a:t>
            </a:r>
            <a:endParaRPr lang="vi-VN" altLang="en-US" sz="2800" err="1">
              <a:latin typeface="Times New Roman" pitchFamily="18" charset="0"/>
              <a:cs typeface="Times New Roman"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087604"/>
            <a:ext cx="2351078" cy="625141"/>
          </a:xfrm>
          <a:prstGeom prst="rect">
            <a:avLst/>
          </a:prstGeom>
          <a:solidFill>
            <a:schemeClr val="accent6">
              <a:lumMod val="50000"/>
            </a:schemeClr>
          </a:solidFill>
          <a:ln>
            <a:noFill/>
          </a:ln>
          <a:extLst/>
        </p:spPr>
        <p:txBody>
          <a:bodyPr/>
          <a:lstStyle/>
          <a:p>
            <a:pPr>
              <a:lnSpc>
                <a:spcPct val="150000"/>
              </a:lnSpc>
              <a:spcBef>
                <a:spcPts val="100"/>
              </a:spcBef>
              <a:buFont typeface="Wingdings" pitchFamily="2" charset="2"/>
              <a:buNone/>
              <a:tabLst>
                <a:tab pos="457200" algn="l"/>
                <a:tab pos="2743200" algn="ctr"/>
                <a:tab pos="5486400" algn="r"/>
              </a:tabLst>
              <a:defRPr/>
            </a:pPr>
            <a:r>
              <a:rPr lang="pt-BR" altLang="en-US" sz="2800" smtClean="0">
                <a:latin typeface="Times New Roman" pitchFamily="18" charset="0"/>
                <a:cs typeface="Times New Roman" pitchFamily="18" charset="0"/>
              </a:rPr>
              <a:t> </a:t>
            </a:r>
            <a:r>
              <a:rPr lang="pt-BR" altLang="en-US" sz="2800" dirty="0">
                <a:solidFill>
                  <a:srgbClr val="FFFF00"/>
                </a:solidFill>
                <a:latin typeface="Times New Roman" pitchFamily="18" charset="0"/>
                <a:cs typeface="Times New Roman" pitchFamily="18" charset="0"/>
              </a:rPr>
              <a:t>Mục tiêu</a:t>
            </a:r>
            <a:r>
              <a:rPr lang="pt-BR" altLang="en-US" sz="2800">
                <a:solidFill>
                  <a:srgbClr val="FFFF00"/>
                </a:solidFill>
                <a:latin typeface="Times New Roman" pitchFamily="18" charset="0"/>
                <a:cs typeface="Times New Roman" pitchFamily="18" charset="0"/>
              </a:rPr>
              <a:t>: </a:t>
            </a:r>
            <a:endParaRPr lang="pt-BR" altLang="en-US"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149004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3</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2800" b="1" smtClean="0">
                <a:latin typeface="Garamond" panose="02020404030301010803" pitchFamily="18" charset="0"/>
              </a:rPr>
              <a:t>Câu </a:t>
            </a:r>
            <a:r>
              <a:rPr lang="en-US" altLang="en-US" sz="2800" b="1">
                <a:latin typeface="Garamond" panose="02020404030301010803" pitchFamily="18" charset="0"/>
              </a:rPr>
              <a:t>1 </a:t>
            </a:r>
            <a:r>
              <a:rPr lang="en-US" altLang="en-US" sz="2800" b="1" smtClean="0">
                <a:latin typeface="Garamond" panose="02020404030301010803" pitchFamily="18" charset="0"/>
              </a:rPr>
              <a:t>: </a:t>
            </a:r>
            <a:r>
              <a:rPr lang="pt-BR" altLang="en-US" sz="2800" smtClean="0">
                <a:latin typeface="Times New Roman" panose="02020603050405020304" pitchFamily="18" charset="0"/>
                <a:cs typeface="Times New Roman" panose="02020603050405020304" pitchFamily="18" charset="0"/>
              </a:rPr>
              <a:t>TBNT </a:t>
            </a:r>
            <a:r>
              <a:rPr lang="pt-BR" altLang="en-US" sz="2800">
                <a:latin typeface="Times New Roman" panose="02020603050405020304" pitchFamily="18" charset="0"/>
                <a:cs typeface="Times New Roman" panose="02020603050405020304" pitchFamily="18" charset="0"/>
              </a:rPr>
              <a:t>là thiết bị chính trong HTL.</a:t>
            </a:r>
            <a:r>
              <a:rPr lang="vi-VN" altLang="en-US" sz="2800">
                <a:latin typeface="Times New Roman" panose="02020603050405020304" pitchFamily="18" charset="0"/>
                <a:cs typeface="Times New Roman" panose="02020603050405020304" pitchFamily="18" charset="0"/>
              </a:rPr>
              <a:t>Tại TBNT xảy ra sự truy</a:t>
            </a:r>
            <a:r>
              <a:rPr lang="en-US" altLang="en-US" sz="2800">
                <a:latin typeface="Times New Roman" panose="02020603050405020304" pitchFamily="18" charset="0"/>
                <a:cs typeface="Times New Roman" panose="02020603050405020304" pitchFamily="18" charset="0"/>
              </a:rPr>
              <a:t>ề</a:t>
            </a:r>
            <a:r>
              <a:rPr lang="vi-VN" altLang="en-US" sz="2800">
                <a:latin typeface="Times New Roman" panose="02020603050405020304" pitchFamily="18" charset="0"/>
                <a:cs typeface="Times New Roman" panose="02020603050405020304" pitchFamily="18" charset="0"/>
              </a:rPr>
              <a:t>n nhiệt lượng của tác nhân lạnh</a:t>
            </a:r>
            <a:r>
              <a:rPr lang="en-US" altLang="en-US" sz="2800">
                <a:latin typeface="Times New Roman" panose="02020603050405020304" pitchFamily="18" charset="0"/>
                <a:cs typeface="Times New Roman" panose="02020603050405020304" pitchFamily="18" charset="0"/>
              </a:rPr>
              <a:t>: </a:t>
            </a:r>
            <a:r>
              <a:rPr lang="vi-VN" altLang="en-US" sz="2800">
                <a:latin typeface="Times New Roman" panose="02020603050405020304" pitchFamily="18" charset="0"/>
                <a:cs typeface="Times New Roman" panose="02020603050405020304" pitchFamily="18" charset="0"/>
              </a:rPr>
              <a:t> </a:t>
            </a: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r>
              <a:rPr lang="vi-VN" altLang="en-US" sz="2800" smtClean="0">
                <a:latin typeface="Times New Roman" panose="02020603050405020304" pitchFamily="18" charset="0"/>
                <a:cs typeface="Times New Roman" panose="02020603050405020304" pitchFamily="18" charset="0"/>
              </a:rPr>
              <a:t>ở </a:t>
            </a:r>
            <a:r>
              <a:rPr lang="vi-VN" altLang="en-US" sz="2800">
                <a:latin typeface="Times New Roman" panose="02020603050405020304" pitchFamily="18" charset="0"/>
                <a:cs typeface="Times New Roman" panose="02020603050405020304" pitchFamily="18" charset="0"/>
              </a:rPr>
              <a:t>nhiệt độ, áp suất cao cho môi chất giải nhiệt để ngưng tụ từ pha hơi sang pha lỏng, nhưng vẫn ở áp suất cao</a:t>
            </a:r>
            <a:r>
              <a:rPr lang="vi-VN" altLang="en-US" sz="2800" smtClean="0">
                <a:latin typeface="Times New Roman" panose="02020603050405020304" pitchFamily="18" charset="0"/>
                <a:cs typeface="Times New Roman" panose="02020603050405020304" pitchFamily="18" charset="0"/>
              </a:rPr>
              <a:t>.</a:t>
            </a: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2800">
                <a:latin typeface="Times New Roman" panose="02020603050405020304" pitchFamily="18" charset="0"/>
                <a:cs typeface="Times New Roman" panose="02020603050405020304" pitchFamily="18" charset="0"/>
              </a:rPr>
              <a:t>ở nhiệt độ, áp suất </a:t>
            </a:r>
            <a:r>
              <a:rPr lang="en-US" altLang="en-US" sz="2800" smtClean="0">
                <a:latin typeface="Times New Roman" panose="02020603050405020304" pitchFamily="18" charset="0"/>
                <a:cs typeface="Times New Roman" panose="02020603050405020304" pitchFamily="18" charset="0"/>
              </a:rPr>
              <a:t>thấp</a:t>
            </a:r>
            <a:r>
              <a:rPr lang="vi-VN" altLang="en-US" sz="2800" smtClean="0">
                <a:latin typeface="Times New Roman" panose="02020603050405020304" pitchFamily="18" charset="0"/>
                <a:cs typeface="Times New Roman" panose="02020603050405020304" pitchFamily="18" charset="0"/>
              </a:rPr>
              <a:t> </a:t>
            </a:r>
            <a:r>
              <a:rPr lang="vi-VN" altLang="en-US" sz="2800">
                <a:latin typeface="Times New Roman" panose="02020603050405020304" pitchFamily="18" charset="0"/>
                <a:cs typeface="Times New Roman" panose="02020603050405020304" pitchFamily="18" charset="0"/>
              </a:rPr>
              <a:t>cho môi chất giải nhiệt để ngưng tụ từ pha hơi sang pha lỏng, nhưng vẫn ở áp suất cao</a:t>
            </a:r>
            <a:r>
              <a:rPr lang="vi-VN" altLang="en-US" sz="2800" smtClean="0">
                <a:latin typeface="Times New Roman" panose="02020603050405020304" pitchFamily="18" charset="0"/>
                <a:cs typeface="Times New Roman" panose="02020603050405020304" pitchFamily="18" charset="0"/>
              </a:rPr>
              <a:t>.</a:t>
            </a: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2800">
                <a:latin typeface="Times New Roman" panose="02020603050405020304" pitchFamily="18" charset="0"/>
                <a:cs typeface="Times New Roman" panose="02020603050405020304" pitchFamily="18" charset="0"/>
              </a:rPr>
              <a:t>ở nhiệt độ, áp suất </a:t>
            </a:r>
            <a:r>
              <a:rPr lang="en-US" altLang="en-US" sz="2800" smtClean="0">
                <a:latin typeface="Times New Roman" panose="02020603050405020304" pitchFamily="18" charset="0"/>
                <a:cs typeface="Times New Roman" panose="02020603050405020304" pitchFamily="18" charset="0"/>
              </a:rPr>
              <a:t>thấp </a:t>
            </a:r>
            <a:r>
              <a:rPr lang="vi-VN" altLang="en-US" sz="2800" smtClean="0">
                <a:latin typeface="Times New Roman" panose="02020603050405020304" pitchFamily="18" charset="0"/>
                <a:cs typeface="Times New Roman" panose="02020603050405020304" pitchFamily="18" charset="0"/>
              </a:rPr>
              <a:t>cho </a:t>
            </a:r>
            <a:r>
              <a:rPr lang="vi-VN" altLang="en-US" sz="2800">
                <a:latin typeface="Times New Roman" panose="02020603050405020304" pitchFamily="18" charset="0"/>
                <a:cs typeface="Times New Roman" panose="02020603050405020304" pitchFamily="18" charset="0"/>
              </a:rPr>
              <a:t>môi chất </a:t>
            </a:r>
            <a:r>
              <a:rPr lang="en-US" altLang="en-US" sz="2800" smtClean="0">
                <a:latin typeface="Times New Roman" panose="02020603050405020304" pitchFamily="18" charset="0"/>
                <a:cs typeface="Times New Roman" panose="02020603050405020304" pitchFamily="18" charset="0"/>
              </a:rPr>
              <a:t>thu thiệt </a:t>
            </a:r>
            <a:r>
              <a:rPr lang="vi-VN" altLang="en-US" sz="2800" smtClean="0">
                <a:latin typeface="Times New Roman" panose="02020603050405020304" pitchFamily="18" charset="0"/>
                <a:cs typeface="Times New Roman" panose="02020603050405020304" pitchFamily="18" charset="0"/>
              </a:rPr>
              <a:t>để </a:t>
            </a:r>
            <a:r>
              <a:rPr lang="vi-VN" altLang="en-US" sz="2800">
                <a:latin typeface="Times New Roman" panose="02020603050405020304" pitchFamily="18" charset="0"/>
                <a:cs typeface="Times New Roman" panose="02020603050405020304" pitchFamily="18" charset="0"/>
              </a:rPr>
              <a:t>ngưng tụ từ pha hơi sang pha lỏng, nhưng vẫn ở áp suất cao</a:t>
            </a:r>
            <a:r>
              <a:rPr lang="vi-VN" altLang="en-US" sz="2800" smtClean="0">
                <a:latin typeface="Times New Roman" panose="02020603050405020304" pitchFamily="18" charset="0"/>
                <a:cs typeface="Times New Roman" panose="02020603050405020304" pitchFamily="18" charset="0"/>
              </a:rPr>
              <a:t>.</a:t>
            </a: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2800">
                <a:latin typeface="Times New Roman" panose="02020603050405020304" pitchFamily="18" charset="0"/>
                <a:cs typeface="Times New Roman" panose="02020603050405020304" pitchFamily="18" charset="0"/>
              </a:rPr>
              <a:t>ở nhiệt độ, áp suất cao cho môi chất </a:t>
            </a:r>
            <a:r>
              <a:rPr lang="en-US" altLang="en-US" sz="2800" smtClean="0">
                <a:latin typeface="Times New Roman" panose="02020603050405020304" pitchFamily="18" charset="0"/>
                <a:cs typeface="Times New Roman" panose="02020603050405020304" pitchFamily="18" charset="0"/>
              </a:rPr>
              <a:t>thu</a:t>
            </a:r>
            <a:r>
              <a:rPr lang="vi-VN" altLang="en-US" sz="2800" smtClean="0">
                <a:latin typeface="Times New Roman" panose="02020603050405020304" pitchFamily="18" charset="0"/>
                <a:cs typeface="Times New Roman" panose="02020603050405020304" pitchFamily="18" charset="0"/>
              </a:rPr>
              <a:t> </a:t>
            </a:r>
            <a:r>
              <a:rPr lang="vi-VN" altLang="en-US" sz="2800">
                <a:latin typeface="Times New Roman" panose="02020603050405020304" pitchFamily="18" charset="0"/>
                <a:cs typeface="Times New Roman" panose="02020603050405020304" pitchFamily="18" charset="0"/>
              </a:rPr>
              <a:t>nhiệt để ngưng tụ từ pha hơi sang pha lỏng, nhưng vẫn ở áp suất cao.</a:t>
            </a: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164556"/>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7"/>
            <a:ext cx="11213431" cy="4475833"/>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7355440" y="3352800"/>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208320" y="6497967"/>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1: </a:t>
            </a:r>
            <a:r>
              <a:rPr lang="en-US" smtClean="0">
                <a:solidFill>
                  <a:srgbClr val="00B0F0"/>
                </a:solidFill>
                <a:latin typeface="Century Gothic" panose="020B0502020202020204"/>
              </a:rPr>
              <a:t> A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4840098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4</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algn="just">
              <a:lnSpc>
                <a:spcPct val="150000"/>
              </a:lnSpc>
              <a:buFontTx/>
              <a:buChar char="-"/>
            </a:pPr>
            <a:r>
              <a:rPr lang="en-US" altLang="en-US" sz="2800" b="1">
                <a:latin typeface="Garamond" panose="02020404030301010803" pitchFamily="18" charset="0"/>
              </a:rPr>
              <a:t>Câu </a:t>
            </a:r>
            <a:r>
              <a:rPr lang="en-US" altLang="en-US" sz="2800" b="1" smtClean="0">
                <a:latin typeface="Garamond" panose="02020404030301010803" pitchFamily="18" charset="0"/>
              </a:rPr>
              <a:t>2 </a:t>
            </a:r>
            <a:r>
              <a:rPr lang="en-US" altLang="en-US" sz="2800" b="1">
                <a:latin typeface="Garamond" panose="02020404030301010803" pitchFamily="18" charset="0"/>
              </a:rPr>
              <a:t>: </a:t>
            </a:r>
            <a:r>
              <a:rPr lang="pt-BR" altLang="en-US" sz="2800" smtClean="0">
                <a:latin typeface="Times New Roman" panose="02020603050405020304" pitchFamily="18" charset="0"/>
                <a:cs typeface="Times New Roman" panose="02020603050405020304" pitchFamily="18" charset="0"/>
              </a:rPr>
              <a:t>Nhiệm </a:t>
            </a:r>
            <a:r>
              <a:rPr lang="pt-BR" altLang="en-US" sz="2800">
                <a:latin typeface="Times New Roman" panose="02020603050405020304" pitchFamily="18" charset="0"/>
                <a:cs typeface="Times New Roman" panose="02020603050405020304" pitchFamily="18" charset="0"/>
              </a:rPr>
              <a:t>vụ của tự động hoá TBNT là :</a:t>
            </a:r>
          </a:p>
          <a:p>
            <a:pPr lvl="1" algn="just">
              <a:lnSpc>
                <a:spcPct val="150000"/>
              </a:lnSpc>
              <a:buFontTx/>
              <a:buAutoNum type="alphaUcPeriod"/>
            </a:pPr>
            <a:r>
              <a:rPr lang="pt-BR" altLang="en-US" sz="2800" smtClean="0">
                <a:latin typeface="Times New Roman" panose="02020603050405020304" pitchFamily="18" charset="0"/>
                <a:cs typeface="Times New Roman" panose="02020603050405020304" pitchFamily="18" charset="0"/>
              </a:rPr>
              <a:t> duy </a:t>
            </a:r>
            <a:r>
              <a:rPr lang="pt-BR" altLang="en-US" sz="2800">
                <a:latin typeface="Times New Roman" panose="02020603050405020304" pitchFamily="18" charset="0"/>
                <a:cs typeface="Times New Roman" panose="02020603050405020304" pitchFamily="18" charset="0"/>
              </a:rPr>
              <a:t>trì P</a:t>
            </a:r>
            <a:r>
              <a:rPr lang="pt-BR" altLang="en-US" sz="2800" baseline="-25000">
                <a:latin typeface="Times New Roman" panose="02020603050405020304" pitchFamily="18" charset="0"/>
                <a:cs typeface="Times New Roman" panose="02020603050405020304" pitchFamily="18" charset="0"/>
              </a:rPr>
              <a:t>k</a:t>
            </a:r>
            <a:r>
              <a:rPr lang="pt-BR" altLang="en-US" sz="2800">
                <a:latin typeface="Times New Roman" panose="02020603050405020304" pitchFamily="18" charset="0"/>
                <a:cs typeface="Times New Roman" panose="02020603050405020304" pitchFamily="18" charset="0"/>
              </a:rPr>
              <a:t> dao động trong giới hạn cho phép.</a:t>
            </a:r>
          </a:p>
          <a:p>
            <a:pPr lvl="1" algn="just">
              <a:lnSpc>
                <a:spcPct val="150000"/>
              </a:lnSpc>
            </a:pPr>
            <a:r>
              <a:rPr lang="pt-BR" altLang="en-US" sz="2800">
                <a:latin typeface="Times New Roman" panose="02020603050405020304" pitchFamily="18" charset="0"/>
                <a:cs typeface="Times New Roman" panose="02020603050405020304" pitchFamily="18" charset="0"/>
              </a:rPr>
              <a:t>B. </a:t>
            </a:r>
            <a:r>
              <a:rPr lang="pt-BR" altLang="en-US" sz="2800" smtClean="0">
                <a:latin typeface="Times New Roman" panose="02020603050405020304" pitchFamily="18" charset="0"/>
                <a:cs typeface="Times New Roman" panose="02020603050405020304" pitchFamily="18" charset="0"/>
              </a:rPr>
              <a:t>Thay đổi năng suất lạnh Q</a:t>
            </a:r>
            <a:r>
              <a:rPr lang="pt-BR" altLang="en-US" sz="2800" baseline="-25000" smtClean="0">
                <a:latin typeface="Times New Roman" panose="02020603050405020304" pitchFamily="18" charset="0"/>
                <a:cs typeface="Times New Roman" panose="02020603050405020304" pitchFamily="18" charset="0"/>
              </a:rPr>
              <a:t>0</a:t>
            </a:r>
            <a:r>
              <a:rPr lang="pt-BR" altLang="en-US" sz="2800" smtClean="0">
                <a:latin typeface="Times New Roman" panose="02020603050405020304" pitchFamily="18" charset="0"/>
                <a:cs typeface="Times New Roman" panose="02020603050405020304" pitchFamily="18" charset="0"/>
              </a:rPr>
              <a:t> </a:t>
            </a:r>
            <a:r>
              <a:rPr lang="pt-BR" altLang="en-US" sz="2800">
                <a:latin typeface="Times New Roman" panose="02020603050405020304" pitchFamily="18" charset="0"/>
                <a:cs typeface="Times New Roman" panose="02020603050405020304" pitchFamily="18" charset="0"/>
              </a:rPr>
              <a:t>dao động trong giới hạn cho phép.</a:t>
            </a:r>
          </a:p>
          <a:p>
            <a:pPr lvl="1" algn="just">
              <a:lnSpc>
                <a:spcPct val="150000"/>
              </a:lnSpc>
            </a:pPr>
            <a:r>
              <a:rPr lang="pt-BR" altLang="en-US" sz="2800">
                <a:latin typeface="Times New Roman" panose="02020603050405020304" pitchFamily="18" charset="0"/>
                <a:cs typeface="Times New Roman" panose="02020603050405020304" pitchFamily="18" charset="0"/>
              </a:rPr>
              <a:t>C. duy trì T</a:t>
            </a:r>
            <a:r>
              <a:rPr lang="pt-BR" altLang="en-US" sz="2800" baseline="-25000">
                <a:latin typeface="Times New Roman" panose="02020603050405020304" pitchFamily="18" charset="0"/>
                <a:cs typeface="Times New Roman" panose="02020603050405020304" pitchFamily="18" charset="0"/>
              </a:rPr>
              <a:t>k</a:t>
            </a:r>
            <a:r>
              <a:rPr lang="pt-BR" altLang="en-US" sz="2800">
                <a:latin typeface="Times New Roman" panose="02020603050405020304" pitchFamily="18" charset="0"/>
                <a:cs typeface="Times New Roman" panose="02020603050405020304" pitchFamily="18" charset="0"/>
              </a:rPr>
              <a:t> dao động trong giới hạn cho phép.</a:t>
            </a:r>
          </a:p>
          <a:p>
            <a:pPr lvl="1" algn="just">
              <a:lnSpc>
                <a:spcPct val="150000"/>
              </a:lnSpc>
            </a:pPr>
            <a:r>
              <a:rPr lang="pt-BR" altLang="en-US" sz="2800">
                <a:latin typeface="Times New Roman" panose="02020603050405020304" pitchFamily="18" charset="0"/>
                <a:cs typeface="Times New Roman" panose="02020603050405020304" pitchFamily="18" charset="0"/>
              </a:rPr>
              <a:t>D. </a:t>
            </a:r>
            <a:r>
              <a:rPr lang="pt-BR" altLang="en-US" sz="2800" smtClean="0">
                <a:latin typeface="Times New Roman" panose="02020603050405020304" pitchFamily="18" charset="0"/>
                <a:cs typeface="Times New Roman" panose="02020603050405020304" pitchFamily="18" charset="0"/>
              </a:rPr>
              <a:t>Ổn định dòng làm việc của hệ thống. </a:t>
            </a:r>
            <a:endParaRPr lang="pt-BR" altLang="en-US" sz="2800">
              <a:latin typeface="Times New Roman" panose="02020603050405020304" pitchFamily="18" charset="0"/>
              <a:cs typeface="Times New Roman" panose="02020603050405020304" pitchFamily="18" charset="0"/>
            </a:endParaRPr>
          </a:p>
          <a:p>
            <a:pPr marL="514350" indent="-514350">
              <a:lnSpc>
                <a:spcPct val="150000"/>
              </a:lnSpc>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164556"/>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7"/>
            <a:ext cx="11213431" cy="4475833"/>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8169108" y="2785853"/>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169108" y="5824198"/>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2:  A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25218823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5</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algn="just">
              <a:lnSpc>
                <a:spcPct val="150000"/>
              </a:lnSpc>
              <a:buFontTx/>
              <a:buChar char="-"/>
            </a:pPr>
            <a:r>
              <a:rPr lang="en-US" altLang="en-US" sz="2800" b="1">
                <a:latin typeface="Garamond" panose="02020404030301010803" pitchFamily="18" charset="0"/>
              </a:rPr>
              <a:t>Câu </a:t>
            </a:r>
            <a:r>
              <a:rPr lang="en-US" altLang="en-US" sz="2800" b="1" smtClean="0">
                <a:latin typeface="Garamond" panose="02020404030301010803" pitchFamily="18" charset="0"/>
              </a:rPr>
              <a:t>3 </a:t>
            </a:r>
            <a:r>
              <a:rPr lang="en-US" altLang="en-US" sz="2800" b="1">
                <a:latin typeface="Garamond" panose="02020404030301010803" pitchFamily="18" charset="0"/>
              </a:rPr>
              <a:t>: </a:t>
            </a:r>
            <a:r>
              <a:rPr lang="vi-VN" altLang="en-US" sz="2800">
                <a:latin typeface="Times New Roman" panose="02020603050405020304" pitchFamily="18" charset="0"/>
                <a:cs typeface="Times New Roman" panose="02020603050405020304" pitchFamily="18" charset="0"/>
              </a:rPr>
              <a:t>Nếu P</a:t>
            </a:r>
            <a:r>
              <a:rPr lang="vi-VN" altLang="en-US" sz="2800" baseline="-25000">
                <a:latin typeface="Times New Roman" panose="02020603050405020304" pitchFamily="18" charset="0"/>
                <a:cs typeface="Times New Roman" panose="02020603050405020304" pitchFamily="18" charset="0"/>
              </a:rPr>
              <a:t>K</a:t>
            </a:r>
            <a:r>
              <a:rPr lang="vi-VN" altLang="en-US" sz="2800">
                <a:latin typeface="Times New Roman" panose="02020603050405020304" pitchFamily="18" charset="0"/>
                <a:cs typeface="Times New Roman" panose="02020603050405020304" pitchFamily="18" charset="0"/>
              </a:rPr>
              <a:t> quá thấp cũng ảnh hưởng đến quá trình cấp lỏng cho </a:t>
            </a:r>
            <a:r>
              <a:rPr lang="vi-VN" altLang="en-US" sz="2800" smtClean="0">
                <a:latin typeface="Times New Roman" panose="02020603050405020304" pitchFamily="18" charset="0"/>
                <a:cs typeface="Times New Roman" panose="02020603050405020304" pitchFamily="18" charset="0"/>
              </a:rPr>
              <a:t>D</a:t>
            </a:r>
            <a:r>
              <a:rPr lang="en-US" altLang="en-US" sz="2800" smtClean="0">
                <a:latin typeface="Times New Roman" panose="02020603050405020304" pitchFamily="18" charset="0"/>
                <a:cs typeface="Times New Roman" panose="02020603050405020304" pitchFamily="18" charset="0"/>
              </a:rPr>
              <a:t>àn </a:t>
            </a:r>
            <a:r>
              <a:rPr lang="vi-VN" altLang="en-US" sz="2800" smtClean="0">
                <a:latin typeface="Times New Roman" panose="02020603050405020304" pitchFamily="18" charset="0"/>
                <a:cs typeface="Times New Roman" panose="02020603050405020304" pitchFamily="18" charset="0"/>
              </a:rPr>
              <a:t>L</a:t>
            </a:r>
            <a:r>
              <a:rPr lang="en-US" altLang="en-US" sz="2800" smtClean="0">
                <a:latin typeface="Times New Roman" panose="02020603050405020304" pitchFamily="18" charset="0"/>
                <a:cs typeface="Times New Roman" panose="02020603050405020304" pitchFamily="18" charset="0"/>
              </a:rPr>
              <a:t>ạnh :</a:t>
            </a:r>
            <a:endParaRPr lang="vi-VN" altLang="en-US" sz="2800">
              <a:latin typeface="Times New Roman" panose="02020603050405020304" pitchFamily="18" charset="0"/>
              <a:cs typeface="Times New Roman" panose="02020603050405020304" pitchFamily="18" charset="0"/>
            </a:endParaRPr>
          </a:p>
          <a:p>
            <a:pPr algn="just">
              <a:lnSpc>
                <a:spcPct val="150000"/>
              </a:lnSpc>
            </a:pPr>
            <a:r>
              <a:rPr lang="vi-VN" altLang="en-US" sz="2800">
                <a:latin typeface="Times New Roman" panose="02020603050405020304" pitchFamily="18" charset="0"/>
                <a:cs typeface="Times New Roman" panose="02020603050405020304" pitchFamily="18" charset="0"/>
              </a:rPr>
              <a:t>A. lỏng cấp nhanh, đều </a:t>
            </a:r>
            <a:r>
              <a:rPr lang="en-US" altLang="en-US" sz="2800" smtClean="0">
                <a:latin typeface="Times New Roman" panose="02020603050405020304" pitchFamily="18" charset="0"/>
                <a:cs typeface="Times New Roman" panose="02020603050405020304" pitchFamily="18" charset="0"/>
              </a:rPr>
              <a:t>làm năng suất lạnh</a:t>
            </a:r>
            <a:r>
              <a:rPr lang="vi-VN" altLang="en-US" sz="2800" smtClean="0">
                <a:latin typeface="Times New Roman" panose="02020603050405020304" pitchFamily="18" charset="0"/>
                <a:cs typeface="Times New Roman" panose="02020603050405020304" pitchFamily="18" charset="0"/>
              </a:rPr>
              <a:t> </a:t>
            </a:r>
            <a:r>
              <a:rPr lang="vi-VN" altLang="en-US" sz="2800">
                <a:latin typeface="Times New Roman" panose="02020603050405020304" pitchFamily="18" charset="0"/>
                <a:cs typeface="Times New Roman" panose="02020603050405020304" pitchFamily="18" charset="0"/>
              </a:rPr>
              <a:t>tăng nhanh . </a:t>
            </a:r>
          </a:p>
          <a:p>
            <a:pPr algn="just">
              <a:lnSpc>
                <a:spcPct val="150000"/>
              </a:lnSpc>
            </a:pPr>
            <a:r>
              <a:rPr lang="vi-VN" altLang="en-US" sz="2800" smtClean="0">
                <a:latin typeface="Times New Roman" panose="02020603050405020304" pitchFamily="18" charset="0"/>
                <a:cs typeface="Times New Roman" panose="02020603050405020304" pitchFamily="18" charset="0"/>
              </a:rPr>
              <a:t>B. lỏng cấp </a:t>
            </a:r>
            <a:r>
              <a:rPr lang="en-US" altLang="en-US" sz="2800" smtClean="0">
                <a:latin typeface="Times New Roman" panose="02020603050405020304" pitchFamily="18" charset="0"/>
                <a:cs typeface="Times New Roman" panose="02020603050405020304" pitchFamily="18" charset="0"/>
              </a:rPr>
              <a:t>chập chờn, </a:t>
            </a:r>
            <a:r>
              <a:rPr lang="vi-VN" altLang="en-US" sz="2800" smtClean="0">
                <a:latin typeface="Times New Roman" panose="02020603050405020304" pitchFamily="18" charset="0"/>
                <a:cs typeface="Times New Roman" panose="02020603050405020304" pitchFamily="18" charset="0"/>
              </a:rPr>
              <a:t>không đều và thay đổi </a:t>
            </a:r>
            <a:r>
              <a:rPr lang="en-US" altLang="en-US" sz="2800" smtClean="0">
                <a:latin typeface="Times New Roman" panose="02020603050405020304" pitchFamily="18" charset="0"/>
                <a:cs typeface="Times New Roman" panose="02020603050405020304" pitchFamily="18" charset="0"/>
              </a:rPr>
              <a:t>áp suất </a:t>
            </a:r>
            <a:r>
              <a:rPr lang="vi-VN" altLang="en-US" sz="2800" smtClean="0">
                <a:latin typeface="Times New Roman" panose="02020603050405020304" pitchFamily="18" charset="0"/>
                <a:cs typeface="Times New Roman" panose="02020603050405020304" pitchFamily="18" charset="0"/>
              </a:rPr>
              <a:t>liên</a:t>
            </a:r>
            <a:r>
              <a:rPr lang="en-US" altLang="en-US" sz="2800" smtClean="0">
                <a:latin typeface="Times New Roman" panose="02020603050405020304" pitchFamily="18" charset="0"/>
                <a:cs typeface="Times New Roman" panose="02020603050405020304" pitchFamily="18" charset="0"/>
              </a:rPr>
              <a:t> tục</a:t>
            </a:r>
            <a:r>
              <a:rPr lang="vi-VN" altLang="en-US" sz="2800" smtClean="0">
                <a:latin typeface="Times New Roman" panose="02020603050405020304" pitchFamily="18" charset="0"/>
                <a:cs typeface="Times New Roman" panose="02020603050405020304" pitchFamily="18" charset="0"/>
              </a:rPr>
              <a:t> </a:t>
            </a:r>
            <a:r>
              <a:rPr lang="vi-VN" altLang="en-US" sz="2800" smtClean="0">
                <a:latin typeface="Times New Roman" panose="02020603050405020304" pitchFamily="18" charset="0"/>
                <a:cs typeface="Times New Roman" panose="02020603050405020304" pitchFamily="18" charset="0"/>
              </a:rPr>
              <a:t>. </a:t>
            </a:r>
          </a:p>
          <a:p>
            <a:pPr algn="just">
              <a:lnSpc>
                <a:spcPct val="150000"/>
              </a:lnSpc>
            </a:pPr>
            <a:r>
              <a:rPr lang="vi-VN" altLang="en-US" sz="2800" smtClean="0">
                <a:latin typeface="Times New Roman" panose="02020603050405020304" pitchFamily="18" charset="0"/>
                <a:cs typeface="Times New Roman" panose="02020603050405020304" pitchFamily="18" charset="0"/>
              </a:rPr>
              <a:t>C</a:t>
            </a:r>
            <a:r>
              <a:rPr lang="vi-VN" altLang="en-US" sz="2800">
                <a:latin typeface="Times New Roman" panose="02020603050405020304" pitchFamily="18" charset="0"/>
                <a:cs typeface="Times New Roman" panose="02020603050405020304" pitchFamily="18" charset="0"/>
              </a:rPr>
              <a:t>. lỏng cấp </a:t>
            </a:r>
            <a:r>
              <a:rPr lang="vi-VN" altLang="en-US" sz="2800" smtClean="0">
                <a:latin typeface="Times New Roman" panose="02020603050405020304" pitchFamily="18" charset="0"/>
                <a:cs typeface="Times New Roman" panose="02020603050405020304" pitchFamily="18" charset="0"/>
              </a:rPr>
              <a:t>đều </a:t>
            </a:r>
            <a:r>
              <a:rPr lang="vi-VN" altLang="en-US" sz="2800">
                <a:latin typeface="Times New Roman" panose="02020603050405020304" pitchFamily="18" charset="0"/>
                <a:cs typeface="Times New Roman" panose="02020603050405020304" pitchFamily="18" charset="0"/>
              </a:rPr>
              <a:t>và </a:t>
            </a:r>
            <a:r>
              <a:rPr lang="vi-VN" altLang="en-US" sz="2800" smtClean="0">
                <a:latin typeface="Times New Roman" panose="02020603050405020304" pitchFamily="18" charset="0"/>
                <a:cs typeface="Times New Roman" panose="02020603050405020304" pitchFamily="18" charset="0"/>
              </a:rPr>
              <a:t>ngưng </a:t>
            </a:r>
            <a:r>
              <a:rPr lang="vi-VN" altLang="en-US" sz="2800">
                <a:latin typeface="Times New Roman" panose="02020603050405020304" pitchFamily="18" charset="0"/>
                <a:cs typeface="Times New Roman" panose="02020603050405020304" pitchFamily="18" charset="0"/>
              </a:rPr>
              <a:t>tụ trong dàn bay hơi . </a:t>
            </a:r>
          </a:p>
          <a:p>
            <a:pPr algn="just">
              <a:lnSpc>
                <a:spcPct val="150000"/>
              </a:lnSpc>
            </a:pPr>
            <a:r>
              <a:rPr lang="vi-VN" altLang="en-US" sz="2800">
                <a:latin typeface="Times New Roman" panose="02020603050405020304" pitchFamily="18" charset="0"/>
                <a:cs typeface="Times New Roman" panose="02020603050405020304" pitchFamily="18" charset="0"/>
              </a:rPr>
              <a:t>D. lỏng cấp ít, chập chờn không đều và có thể ngừng trệ. </a:t>
            </a:r>
          </a:p>
          <a:p>
            <a:pPr marL="514350" indent="-514350">
              <a:lnSpc>
                <a:spcPct val="150000"/>
              </a:lnSpc>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164556"/>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7"/>
            <a:ext cx="11213431" cy="4475833"/>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10002430" y="5333830"/>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162696" y="5824198"/>
            <a:ext cx="1839734"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3</a:t>
            </a:r>
            <a:r>
              <a:rPr lang="en-US" smtClean="0">
                <a:solidFill>
                  <a:srgbClr val="00B0F0"/>
                </a:solidFill>
                <a:latin typeface="Century Gothic" panose="020B0502020202020204"/>
              </a:rPr>
              <a:t>:  D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37238571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6</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algn="just">
              <a:lnSpc>
                <a:spcPct val="150000"/>
              </a:lnSpc>
              <a:buFontTx/>
              <a:buChar char="-"/>
            </a:pPr>
            <a:r>
              <a:rPr lang="en-US" altLang="en-US" sz="2800" b="1">
                <a:latin typeface="Garamond" panose="02020404030301010803" pitchFamily="18" charset="0"/>
              </a:rPr>
              <a:t>Câu </a:t>
            </a:r>
            <a:r>
              <a:rPr lang="en-US" altLang="en-US" sz="2800" b="1" smtClean="0">
                <a:latin typeface="Garamond" panose="02020404030301010803" pitchFamily="18" charset="0"/>
              </a:rPr>
              <a:t>4 </a:t>
            </a:r>
            <a:r>
              <a:rPr lang="en-US" altLang="en-US" sz="2800" b="1">
                <a:latin typeface="Garamond" panose="02020404030301010803" pitchFamily="18" charset="0"/>
              </a:rPr>
              <a:t>: </a:t>
            </a:r>
            <a:r>
              <a:rPr lang="vi-VN" altLang="en-US" sz="2800">
                <a:latin typeface="Times New Roman" panose="02020603050405020304" pitchFamily="18" charset="0"/>
                <a:cs typeface="Times New Roman" panose="02020603050405020304" pitchFamily="18" charset="0"/>
              </a:rPr>
              <a:t>Van 3 ngả điều chỉnh lưu lượng nước được bố </a:t>
            </a:r>
            <a:r>
              <a:rPr lang="vi-VN" altLang="en-US" sz="2800" smtClean="0">
                <a:latin typeface="Times New Roman" panose="02020603050405020304" pitchFamily="18" charset="0"/>
                <a:cs typeface="Times New Roman" panose="02020603050405020304" pitchFamily="18" charset="0"/>
              </a:rPr>
              <a:t>trí</a:t>
            </a:r>
            <a:r>
              <a:rPr lang="en-US" altLang="en-US" sz="2800" smtClean="0">
                <a:latin typeface="Times New Roman" panose="02020603050405020304" pitchFamily="18" charset="0"/>
                <a:cs typeface="Times New Roman" panose="02020603050405020304" pitchFamily="18" charset="0"/>
              </a:rPr>
              <a:t> trên thiết bị ngưng tụ nhằm mục đich</a:t>
            </a:r>
            <a:r>
              <a:rPr lang="vi-VN" altLang="en-US" sz="2800" smtClean="0">
                <a:latin typeface="Times New Roman" panose="02020603050405020304" pitchFamily="18" charset="0"/>
                <a:cs typeface="Times New Roman" panose="02020603050405020304" pitchFamily="18" charset="0"/>
              </a:rPr>
              <a:t> </a:t>
            </a:r>
            <a:r>
              <a:rPr lang="vi-VN" altLang="en-US" sz="2800">
                <a:latin typeface="Times New Roman" panose="02020603050405020304" pitchFamily="18" charset="0"/>
                <a:cs typeface="Times New Roman" panose="02020603050405020304" pitchFamily="18" charset="0"/>
              </a:rPr>
              <a:t>:</a:t>
            </a:r>
          </a:p>
          <a:p>
            <a:pPr algn="just">
              <a:lnSpc>
                <a:spcPct val="150000"/>
              </a:lnSpc>
              <a:buFontTx/>
              <a:buChar char="-"/>
            </a:pPr>
            <a:r>
              <a:rPr lang="vi-VN" altLang="en-US" sz="2800">
                <a:latin typeface="Times New Roman" panose="02020603050405020304" pitchFamily="18" charset="0"/>
                <a:cs typeface="Times New Roman" panose="02020603050405020304" pitchFamily="18" charset="0"/>
              </a:rPr>
              <a:t>  A. </a:t>
            </a:r>
            <a:r>
              <a:rPr lang="vi-VN" altLang="en-US" sz="2800" smtClean="0">
                <a:latin typeface="Times New Roman" panose="02020603050405020304" pitchFamily="18" charset="0"/>
                <a:cs typeface="Times New Roman" panose="02020603050405020304" pitchFamily="18" charset="0"/>
              </a:rPr>
              <a:t>t</a:t>
            </a:r>
            <a:r>
              <a:rPr lang="en-US" altLang="en-US" sz="2800" smtClean="0">
                <a:latin typeface="Times New Roman" panose="02020603050405020304" pitchFamily="18" charset="0"/>
                <a:cs typeface="Times New Roman" panose="02020603050405020304" pitchFamily="18" charset="0"/>
              </a:rPr>
              <a:t>ăng công suất của máy nén </a:t>
            </a:r>
            <a:r>
              <a:rPr lang="vi-VN" altLang="en-US" sz="2800" smtClean="0">
                <a:latin typeface="Times New Roman" panose="02020603050405020304" pitchFamily="18" charset="0"/>
                <a:cs typeface="Times New Roman" panose="02020603050405020304" pitchFamily="18" charset="0"/>
              </a:rPr>
              <a:t>. </a:t>
            </a:r>
            <a:endParaRPr lang="vi-VN" altLang="en-US" sz="2800">
              <a:latin typeface="Times New Roman" panose="02020603050405020304" pitchFamily="18" charset="0"/>
              <a:cs typeface="Times New Roman" panose="02020603050405020304" pitchFamily="18" charset="0"/>
            </a:endParaRPr>
          </a:p>
          <a:p>
            <a:pPr algn="just">
              <a:lnSpc>
                <a:spcPct val="150000"/>
              </a:lnSpc>
              <a:buFontTx/>
              <a:buChar char="-"/>
            </a:pPr>
            <a:r>
              <a:rPr lang="vi-VN" altLang="en-US" sz="2800">
                <a:latin typeface="Times New Roman" panose="02020603050405020304" pitchFamily="18" charset="0"/>
                <a:cs typeface="Times New Roman" panose="02020603050405020304" pitchFamily="18" charset="0"/>
              </a:rPr>
              <a:t>  B. </a:t>
            </a:r>
            <a:r>
              <a:rPr lang="en-US" altLang="en-US" sz="2800" smtClean="0">
                <a:latin typeface="Times New Roman" panose="02020603050405020304" pitchFamily="18" charset="0"/>
                <a:cs typeface="Times New Roman" panose="02020603050405020304" pitchFamily="18" charset="0"/>
              </a:rPr>
              <a:t>giảm công </a:t>
            </a:r>
            <a:r>
              <a:rPr lang="en-US" altLang="en-US" sz="2800">
                <a:latin typeface="Times New Roman" panose="02020603050405020304" pitchFamily="18" charset="0"/>
                <a:cs typeface="Times New Roman" panose="02020603050405020304" pitchFamily="18" charset="0"/>
              </a:rPr>
              <a:t>suất của máy nén </a:t>
            </a:r>
            <a:r>
              <a:rPr lang="vi-VN" altLang="en-US" sz="2800">
                <a:latin typeface="Times New Roman" panose="02020603050405020304" pitchFamily="18" charset="0"/>
                <a:cs typeface="Times New Roman" panose="02020603050405020304" pitchFamily="18" charset="0"/>
              </a:rPr>
              <a:t>. </a:t>
            </a:r>
          </a:p>
          <a:p>
            <a:pPr algn="just">
              <a:lnSpc>
                <a:spcPct val="150000"/>
              </a:lnSpc>
              <a:buFontTx/>
              <a:buChar char="-"/>
            </a:pPr>
            <a:r>
              <a:rPr lang="vi-VN" altLang="en-US" sz="2800" smtClean="0">
                <a:latin typeface="Times New Roman" panose="02020603050405020304" pitchFamily="18" charset="0"/>
                <a:cs typeface="Times New Roman" panose="02020603050405020304" pitchFamily="18" charset="0"/>
              </a:rPr>
              <a:t>  </a:t>
            </a:r>
            <a:r>
              <a:rPr lang="vi-VN" altLang="en-US" sz="2800">
                <a:latin typeface="Times New Roman" panose="02020603050405020304" pitchFamily="18" charset="0"/>
                <a:cs typeface="Times New Roman" panose="02020603050405020304" pitchFamily="18" charset="0"/>
              </a:rPr>
              <a:t>C. </a:t>
            </a:r>
            <a:r>
              <a:rPr lang="en-US" altLang="en-US" sz="2800" smtClean="0">
                <a:latin typeface="Times New Roman" panose="02020603050405020304" pitchFamily="18" charset="0"/>
                <a:cs typeface="Times New Roman" panose="02020603050405020304" pitchFamily="18" charset="0"/>
              </a:rPr>
              <a:t>ổn định áp suất ngưng tụ trong giới hạn cho phép.</a:t>
            </a:r>
            <a:endParaRPr lang="vi-VN" altLang="en-US" sz="2800">
              <a:latin typeface="Times New Roman" panose="02020603050405020304" pitchFamily="18" charset="0"/>
              <a:cs typeface="Times New Roman" panose="02020603050405020304" pitchFamily="18" charset="0"/>
            </a:endParaRPr>
          </a:p>
          <a:p>
            <a:pPr algn="just">
              <a:lnSpc>
                <a:spcPct val="150000"/>
              </a:lnSpc>
              <a:buFontTx/>
              <a:buChar char="-"/>
            </a:pPr>
            <a:r>
              <a:rPr lang="vi-VN" altLang="en-US" sz="2800">
                <a:latin typeface="Times New Roman" panose="02020603050405020304" pitchFamily="18" charset="0"/>
                <a:cs typeface="Times New Roman" panose="02020603050405020304" pitchFamily="18" charset="0"/>
              </a:rPr>
              <a:t>  D. </a:t>
            </a:r>
            <a:r>
              <a:rPr lang="en-US" altLang="en-US" sz="2800">
                <a:latin typeface="Times New Roman" panose="02020603050405020304" pitchFamily="18" charset="0"/>
                <a:cs typeface="Times New Roman" panose="02020603050405020304" pitchFamily="18" charset="0"/>
              </a:rPr>
              <a:t>ổn định áp suất </a:t>
            </a:r>
            <a:r>
              <a:rPr lang="en-US" altLang="en-US" sz="2800" smtClean="0">
                <a:latin typeface="Times New Roman" panose="02020603050405020304" pitchFamily="18" charset="0"/>
                <a:cs typeface="Times New Roman" panose="02020603050405020304" pitchFamily="18" charset="0"/>
              </a:rPr>
              <a:t>bay hơi trong </a:t>
            </a:r>
            <a:r>
              <a:rPr lang="en-US" altLang="en-US" sz="2800">
                <a:latin typeface="Times New Roman" panose="02020603050405020304" pitchFamily="18" charset="0"/>
                <a:cs typeface="Times New Roman" panose="02020603050405020304" pitchFamily="18" charset="0"/>
              </a:rPr>
              <a:t>giới hạn cho phép.</a:t>
            </a:r>
            <a:endParaRPr lang="vi-VN" altLang="en-US" sz="2800">
              <a:latin typeface="Times New Roman" panose="02020603050405020304" pitchFamily="18" charset="0"/>
              <a:cs typeface="Times New Roman" panose="02020603050405020304" pitchFamily="18" charset="0"/>
            </a:endParaRPr>
          </a:p>
          <a:p>
            <a:pPr marL="514350" indent="-514350">
              <a:lnSpc>
                <a:spcPct val="150000"/>
              </a:lnSpc>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164556"/>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7"/>
            <a:ext cx="11213431" cy="4475833"/>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8835706" y="4768428"/>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26809" y="5874822"/>
            <a:ext cx="1839734"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4:  C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2498983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7</a:t>
            </a:fld>
            <a:endParaRPr lang="en-US" sz="1400" b="1" dirty="0">
              <a:solidFill>
                <a:srgbClr val="FF0000"/>
              </a:solidFill>
            </a:endParaRPr>
          </a:p>
        </p:txBody>
      </p:sp>
      <p:sp>
        <p:nvSpPr>
          <p:cNvPr id="5" name="Rectangle 2"/>
          <p:cNvSpPr>
            <a:spLocks noChangeArrowheads="1"/>
          </p:cNvSpPr>
          <p:nvPr/>
        </p:nvSpPr>
        <p:spPr bwMode="auto">
          <a:xfrm>
            <a:off x="846675" y="2747633"/>
            <a:ext cx="10626985" cy="3115178"/>
          </a:xfrm>
          <a:prstGeom prst="rect">
            <a:avLst/>
          </a:prstGeom>
          <a:noFill/>
          <a:ln>
            <a:noFill/>
          </a:ln>
          <a:extLst/>
        </p:spPr>
        <p:txBody>
          <a:bodyPr/>
          <a:lstStyle/>
          <a:p>
            <a:pPr algn="just">
              <a:lnSpc>
                <a:spcPct val="150000"/>
              </a:lnSpc>
            </a:pPr>
            <a:r>
              <a:rPr lang="en-US" altLang="en-US" sz="3600" smtClean="0">
                <a:latin typeface="Times New Roman" panose="02020603050405020304" pitchFamily="18" charset="0"/>
                <a:cs typeface="Times New Roman" panose="02020603050405020304" pitchFamily="18" charset="0"/>
              </a:rPr>
              <a:t>Khống chế nhiệt độ và áp suất ngưng tụ của các dàn ngưng giải nhiệt gió có 2 dạng chính:</a:t>
            </a:r>
          </a:p>
          <a:p>
            <a:pPr lvl="1" algn="just">
              <a:lnSpc>
                <a:spcPct val="150000"/>
              </a:lnSpc>
              <a:buFontTx/>
              <a:buChar char="-"/>
            </a:pPr>
            <a:r>
              <a:rPr lang="en-US" altLang="en-US" sz="3600" smtClean="0">
                <a:latin typeface="Times New Roman" panose="02020603050405020304" pitchFamily="18" charset="0"/>
                <a:cs typeface="Times New Roman" panose="02020603050405020304" pitchFamily="18" charset="0"/>
              </a:rPr>
              <a:t>Điều chỉnh phía môi chất lạnh</a:t>
            </a:r>
          </a:p>
          <a:p>
            <a:pPr lvl="1" algn="just">
              <a:lnSpc>
                <a:spcPct val="150000"/>
              </a:lnSpc>
              <a:buFontTx/>
              <a:buChar char="-"/>
            </a:pPr>
            <a:r>
              <a:rPr lang="en-US" altLang="en-US" sz="3600">
                <a:latin typeface="Times New Roman" panose="02020603050405020304" pitchFamily="18" charset="0"/>
                <a:cs typeface="Times New Roman" panose="02020603050405020304" pitchFamily="18" charset="0"/>
              </a:rPr>
              <a:t>Điều chỉnh phía </a:t>
            </a:r>
            <a:r>
              <a:rPr lang="en-US" altLang="en-US" sz="3600" smtClean="0">
                <a:latin typeface="Times New Roman" panose="02020603050405020304" pitchFamily="18" charset="0"/>
                <a:cs typeface="Times New Roman" panose="02020603050405020304" pitchFamily="18" charset="0"/>
              </a:rPr>
              <a:t>Không khí.</a:t>
            </a:r>
          </a:p>
          <a:p>
            <a:pPr algn="just">
              <a:lnSpc>
                <a:spcPct val="150000"/>
              </a:lnSpc>
              <a:buFontTx/>
              <a:buChar char="-"/>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85615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8</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09" y="2073496"/>
            <a:ext cx="8309811" cy="674031"/>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600" b="1">
                <a:latin typeface="Times New Roman" panose="02020603050405020304" pitchFamily="18" charset="0"/>
                <a:ea typeface="Times New Roman" panose="02020603050405020304" pitchFamily="18" charset="0"/>
              </a:rPr>
              <a:t>3.2.1. Điều chỉnh phía Môi </a:t>
            </a:r>
            <a:r>
              <a:rPr lang="pt-BR" sz="3600" b="1" smtClean="0">
                <a:latin typeface="Times New Roman" panose="02020603050405020304" pitchFamily="18" charset="0"/>
                <a:ea typeface="Times New Roman" panose="02020603050405020304" pitchFamily="18" charset="0"/>
              </a:rPr>
              <a:t>chất lạnh</a:t>
            </a:r>
            <a:r>
              <a:rPr lang="pt-BR" sz="3600" b="1">
                <a:latin typeface="Times New Roman" panose="02020603050405020304" pitchFamily="18" charset="0"/>
                <a:ea typeface="Times New Roman" panose="02020603050405020304" pitchFamily="18" charset="0"/>
              </a:rPr>
              <a:t>	</a:t>
            </a:r>
            <a:endParaRPr lang="en-US" sz="3600">
              <a:effectLst/>
              <a:latin typeface="Times New Roman" panose="02020603050405020304" pitchFamily="18" charset="0"/>
              <a:ea typeface="Times New Roman" panose="02020603050405020304" pitchFamily="18" charset="0"/>
            </a:endParaRPr>
          </a:p>
        </p:txBody>
      </p:sp>
      <p:sp>
        <p:nvSpPr>
          <p:cNvPr id="9" name="Rectangle 8"/>
          <p:cNvSpPr/>
          <p:nvPr/>
        </p:nvSpPr>
        <p:spPr>
          <a:xfrm>
            <a:off x="994608" y="2747527"/>
            <a:ext cx="10629875" cy="4177041"/>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600" smtClean="0">
                <a:latin typeface="Times New Roman" panose="02020603050405020304" pitchFamily="18" charset="0"/>
                <a:ea typeface="Times New Roman" panose="02020603050405020304" pitchFamily="18" charset="0"/>
              </a:rPr>
              <a:t>- Để tăng cường khả năng trao đổi nhiệt của dàn ống, ta bố trí bình chứa và các đường tích lỏng để nhanh chóng giải phóng bề mặt trao đổi nhiệt khỏi </a:t>
            </a:r>
            <a:r>
              <a:rPr lang="pt-BR" sz="3600" smtClean="0">
                <a:solidFill>
                  <a:srgbClr val="FF0000"/>
                </a:solidFill>
                <a:latin typeface="Times New Roman" panose="02020603050405020304" pitchFamily="18" charset="0"/>
                <a:ea typeface="Times New Roman" panose="02020603050405020304" pitchFamily="18" charset="0"/>
              </a:rPr>
              <a:t>bị ứ lỏng. </a:t>
            </a:r>
          </a:p>
          <a:p>
            <a:pPr algn="just">
              <a:lnSpc>
                <a:spcPct val="105000"/>
              </a:lnSpc>
              <a:spcBef>
                <a:spcPts val="100"/>
              </a:spcBef>
              <a:spcAft>
                <a:spcPts val="0"/>
              </a:spcAft>
              <a:tabLst>
                <a:tab pos="2743200" algn="ctr"/>
                <a:tab pos="5486400" algn="r"/>
              </a:tabLst>
            </a:pPr>
            <a:r>
              <a:rPr lang="pt-BR" sz="3600" smtClean="0">
                <a:latin typeface="Times New Roman" panose="02020603050405020304" pitchFamily="18" charset="0"/>
                <a:ea typeface="Times New Roman" panose="02020603050405020304" pitchFamily="18" charset="0"/>
              </a:rPr>
              <a:t>- Phương </a:t>
            </a:r>
            <a:r>
              <a:rPr lang="pt-BR" sz="3600">
                <a:latin typeface="Times New Roman" panose="02020603050405020304" pitchFamily="18" charset="0"/>
                <a:ea typeface="Times New Roman" panose="02020603050405020304" pitchFamily="18" charset="0"/>
              </a:rPr>
              <a:t>pháp che bớt 1 phần dàn ngưng </a:t>
            </a:r>
            <a:r>
              <a:rPr lang="pt-BR" sz="3600" smtClean="0">
                <a:solidFill>
                  <a:srgbClr val="FF0000"/>
                </a:solidFill>
                <a:latin typeface="Times New Roman" panose="02020603050405020304" pitchFamily="18" charset="0"/>
                <a:ea typeface="Times New Roman" panose="02020603050405020304" pitchFamily="18" charset="0"/>
              </a:rPr>
              <a:t>bằng cách </a:t>
            </a:r>
            <a:r>
              <a:rPr lang="pt-BR" sz="3600">
                <a:latin typeface="Times New Roman" panose="02020603050405020304" pitchFamily="18" charset="0"/>
                <a:ea typeface="Times New Roman" panose="02020603050405020304" pitchFamily="18" charset="0"/>
              </a:rPr>
              <a:t>cho ngập lỏng 1 phần dàn ngưng </a:t>
            </a:r>
            <a:r>
              <a:rPr lang="pt-BR" sz="3600" smtClean="0">
                <a:latin typeface="Times New Roman" panose="02020603050405020304" pitchFamily="18" charset="0"/>
                <a:ea typeface="Times New Roman" panose="02020603050405020304" pitchFamily="18" charset="0"/>
              </a:rPr>
              <a:t>để </a:t>
            </a:r>
            <a:r>
              <a:rPr lang="pt-BR" sz="3600">
                <a:latin typeface="Times New Roman" panose="02020603050405020304" pitchFamily="18" charset="0"/>
                <a:ea typeface="Times New Roman" panose="02020603050405020304" pitchFamily="18" charset="0"/>
              </a:rPr>
              <a:t>vô hiệu hóa quá trình trao đổi </a:t>
            </a:r>
            <a:r>
              <a:rPr lang="pt-BR" sz="3600" smtClean="0">
                <a:latin typeface="Times New Roman" panose="02020603050405020304" pitchFamily="18" charset="0"/>
                <a:ea typeface="Times New Roman" panose="02020603050405020304" pitchFamily="18" charset="0"/>
              </a:rPr>
              <a:t>nhiệt của nó. </a:t>
            </a:r>
            <a:r>
              <a:rPr lang="pt-BR" sz="3600">
                <a:latin typeface="Times New Roman" panose="02020603050405020304" pitchFamily="18" charset="0"/>
                <a:ea typeface="Times New Roman" panose="02020603050405020304" pitchFamily="18" charset="0"/>
              </a:rPr>
              <a:t>Phương pháp </a:t>
            </a:r>
            <a:r>
              <a:rPr lang="pt-BR" sz="3600" smtClean="0">
                <a:latin typeface="Times New Roman" panose="02020603050405020304" pitchFamily="18" charset="0"/>
                <a:ea typeface="Times New Roman" panose="02020603050405020304" pitchFamily="18" charset="0"/>
              </a:rPr>
              <a:t>này gọi là </a:t>
            </a:r>
            <a:r>
              <a:rPr lang="pt-BR" sz="3600">
                <a:latin typeface="Times New Roman" panose="02020603050405020304" pitchFamily="18" charset="0"/>
                <a:ea typeface="Times New Roman" panose="02020603050405020304" pitchFamily="18" charset="0"/>
              </a:rPr>
              <a:t>Điều chỉnh phía Môi chất lạnh </a:t>
            </a:r>
            <a:r>
              <a:rPr lang="pt-BR" sz="3600" b="1">
                <a:latin typeface="Times New Roman" panose="02020603050405020304" pitchFamily="18" charset="0"/>
                <a:ea typeface="Times New Roman" panose="02020603050405020304" pitchFamily="18" charset="0"/>
              </a:rPr>
              <a:t>	</a:t>
            </a:r>
            <a:endParaRPr lang="en-US" sz="36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271796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9</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394253"/>
            <a:ext cx="6096000" cy="576312"/>
          </a:xfrm>
          <a:prstGeom prst="rect">
            <a:avLst/>
          </a:prstGeom>
        </p:spPr>
        <p:txBody>
          <a:bodyPr>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rPr>
              <a:t>3.2.1. Điều chỉnh phía Môi </a:t>
            </a:r>
            <a:r>
              <a:rPr lang="pt-BR" sz="3200" b="1" smtClean="0">
                <a:latin typeface="Times New Roman" panose="02020603050405020304" pitchFamily="18" charset="0"/>
                <a:ea typeface="Times New Roman" panose="02020603050405020304" pitchFamily="18" charset="0"/>
              </a:rPr>
              <a:t>chất</a:t>
            </a:r>
            <a:endParaRPr lang="en-US" sz="3200">
              <a:latin typeface="Times New Roman" panose="02020603050405020304" pitchFamily="18" charset="0"/>
              <a:ea typeface="Times New Roman" panose="02020603050405020304" pitchFamily="18" charset="0"/>
            </a:endParaRPr>
          </a:p>
        </p:txBody>
      </p:sp>
      <p:sp>
        <p:nvSpPr>
          <p:cNvPr id="11" name="Rectangle 10"/>
          <p:cNvSpPr/>
          <p:nvPr/>
        </p:nvSpPr>
        <p:spPr>
          <a:xfrm>
            <a:off x="994608" y="3447872"/>
            <a:ext cx="10629875" cy="3429144"/>
          </a:xfrm>
          <a:prstGeom prst="rect">
            <a:avLst/>
          </a:prstGeom>
        </p:spPr>
        <p:txBody>
          <a:bodyPr wrap="square">
            <a:spAutoFit/>
          </a:bodyPr>
          <a:lstStyle/>
          <a:p>
            <a:pPr marL="571500" indent="-571500" algn="just">
              <a:lnSpc>
                <a:spcPct val="200000"/>
              </a:lnSpc>
              <a:spcBef>
                <a:spcPts val="100"/>
              </a:spcBef>
              <a:spcAft>
                <a:spcPts val="0"/>
              </a:spcAft>
              <a:buFontTx/>
              <a:buChar char="-"/>
              <a:tabLst>
                <a:tab pos="2743200" algn="ctr"/>
                <a:tab pos="5486400" algn="r"/>
              </a:tabLst>
            </a:pPr>
            <a:r>
              <a:rPr lang="pt-BR" sz="3600" smtClean="0">
                <a:latin typeface="Times New Roman" panose="02020603050405020304" pitchFamily="18" charset="0"/>
                <a:ea typeface="Times New Roman" panose="02020603050405020304" pitchFamily="18" charset="0"/>
              </a:rPr>
              <a:t>Sử dụng có các thiết bị lạnh hoạt động suốt năm</a:t>
            </a:r>
          </a:p>
          <a:p>
            <a:pPr marL="571500" indent="-571500" algn="just">
              <a:lnSpc>
                <a:spcPct val="200000"/>
              </a:lnSpc>
              <a:spcBef>
                <a:spcPts val="100"/>
              </a:spcBef>
              <a:spcAft>
                <a:spcPts val="0"/>
              </a:spcAft>
              <a:buFontTx/>
              <a:buChar char="-"/>
              <a:tabLst>
                <a:tab pos="2743200" algn="ctr"/>
                <a:tab pos="5486400" algn="r"/>
              </a:tabLst>
            </a:pPr>
            <a:r>
              <a:rPr lang="pt-BR" sz="3600">
                <a:latin typeface="Times New Roman" panose="02020603050405020304" pitchFamily="18" charset="0"/>
                <a:ea typeface="Times New Roman" panose="02020603050405020304" pitchFamily="18" charset="0"/>
              </a:rPr>
              <a:t>Theo </a:t>
            </a:r>
            <a:r>
              <a:rPr lang="pt-BR" sz="3600" b="1">
                <a:latin typeface="Times New Roman" panose="02020603050405020304" pitchFamily="18" charset="0"/>
                <a:ea typeface="Times New Roman" panose="02020603050405020304" pitchFamily="18" charset="0"/>
              </a:rPr>
              <a:t>phương pháp</a:t>
            </a:r>
            <a:r>
              <a:rPr lang="pt-BR" sz="3600" smtClean="0">
                <a:latin typeface="Times New Roman" panose="02020603050405020304" pitchFamily="18" charset="0"/>
                <a:ea typeface="Times New Roman" panose="02020603050405020304" pitchFamily="18" charset="0"/>
              </a:rPr>
              <a:t> </a:t>
            </a:r>
            <a:r>
              <a:rPr lang="pt-BR" sz="3600">
                <a:latin typeface="Times New Roman" panose="02020603050405020304" pitchFamily="18" charset="0"/>
                <a:ea typeface="Times New Roman" panose="02020603050405020304" pitchFamily="18" charset="0"/>
              </a:rPr>
              <a:t>này</a:t>
            </a:r>
            <a:r>
              <a:rPr lang="pt-BR" sz="3600" smtClean="0">
                <a:latin typeface="Times New Roman" panose="02020603050405020304" pitchFamily="18" charset="0"/>
                <a:ea typeface="Times New Roman" panose="02020603050405020304" pitchFamily="18" charset="0"/>
              </a:rPr>
              <a:t>,</a:t>
            </a:r>
            <a:r>
              <a:rPr lang="pt-BR" sz="3600" b="1">
                <a:latin typeface="Times New Roman" panose="02020603050405020304" pitchFamily="18" charset="0"/>
                <a:ea typeface="Times New Roman" panose="02020603050405020304" pitchFamily="18" charset="0"/>
              </a:rPr>
              <a:t> </a:t>
            </a:r>
            <a:r>
              <a:rPr lang="pt-BR" sz="3600" smtClean="0">
                <a:latin typeface="Times New Roman" panose="02020603050405020304" pitchFamily="18" charset="0"/>
                <a:ea typeface="Times New Roman" panose="02020603050405020304" pitchFamily="18" charset="0"/>
              </a:rPr>
              <a:t>thiết </a:t>
            </a:r>
            <a:r>
              <a:rPr lang="pt-BR" sz="3600">
                <a:latin typeface="Times New Roman" panose="02020603050405020304" pitchFamily="18" charset="0"/>
                <a:ea typeface="Times New Roman" panose="02020603050405020304" pitchFamily="18" charset="0"/>
              </a:rPr>
              <a:t>bị là loại van 3 </a:t>
            </a:r>
            <a:r>
              <a:rPr lang="pt-BR" sz="3600" smtClean="0">
                <a:latin typeface="Times New Roman" panose="02020603050405020304" pitchFamily="18" charset="0"/>
                <a:ea typeface="Times New Roman" panose="02020603050405020304" pitchFamily="18" charset="0"/>
              </a:rPr>
              <a:t>ngã có </a:t>
            </a:r>
            <a:r>
              <a:rPr lang="pt-BR" sz="3600">
                <a:latin typeface="Times New Roman" panose="02020603050405020304" pitchFamily="18" charset="0"/>
                <a:ea typeface="Times New Roman" panose="02020603050405020304" pitchFamily="18" charset="0"/>
              </a:rPr>
              <a:t>đường vào và 1 đường ra</a:t>
            </a:r>
            <a:endParaRPr lang="en-US" sz="360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1275347" y="3226774"/>
            <a:ext cx="6096000" cy="609398"/>
          </a:xfrm>
          <a:prstGeom prst="rect">
            <a:avLst/>
          </a:prstGeom>
        </p:spPr>
        <p:txBody>
          <a:bodyPr>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rPr>
              <a:t>	a. Phương pháp </a:t>
            </a:r>
            <a:r>
              <a:rPr lang="pt-BR" sz="3200" b="1" smtClean="0">
                <a:latin typeface="Times New Roman" panose="02020603050405020304" pitchFamily="18" charset="0"/>
                <a:ea typeface="Times New Roman" panose="02020603050405020304" pitchFamily="18" charset="0"/>
              </a:rPr>
              <a:t>của </a:t>
            </a:r>
            <a:r>
              <a:rPr lang="pt-BR" sz="3200" b="1" smtClean="0">
                <a:solidFill>
                  <a:srgbClr val="FF0000"/>
                </a:solidFill>
                <a:latin typeface="Times New Roman" panose="02020603050405020304" pitchFamily="18" charset="0"/>
                <a:ea typeface="Times New Roman" panose="02020603050405020304" pitchFamily="18" charset="0"/>
              </a:rPr>
              <a:t>ALCO</a:t>
            </a:r>
            <a:r>
              <a:rPr lang="pt-BR" sz="3200" b="1">
                <a:latin typeface="Times New Roman" panose="02020603050405020304" pitchFamily="18" charset="0"/>
                <a:ea typeface="Times New Roman" panose="02020603050405020304" pitchFamily="18" charset="0"/>
              </a:rPr>
              <a:t>: </a:t>
            </a:r>
            <a:endParaRPr lang="en-US" sz="32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312543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10</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394253"/>
            <a:ext cx="6096000" cy="576312"/>
          </a:xfrm>
          <a:prstGeom prst="rect">
            <a:avLst/>
          </a:prstGeom>
        </p:spPr>
        <p:txBody>
          <a:bodyPr>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rPr>
              <a:t>3.2.1. Điều chỉnh phía Môi </a:t>
            </a:r>
            <a:r>
              <a:rPr lang="pt-BR" sz="3200" b="1" smtClean="0">
                <a:latin typeface="Times New Roman" panose="02020603050405020304" pitchFamily="18" charset="0"/>
                <a:ea typeface="Times New Roman" panose="02020603050405020304" pitchFamily="18" charset="0"/>
              </a:rPr>
              <a:t>chất</a:t>
            </a:r>
            <a:endParaRPr lang="en-US" sz="3200">
              <a:latin typeface="Times New Roman" panose="02020603050405020304" pitchFamily="18" charset="0"/>
              <a:ea typeface="Times New Roman" panose="02020603050405020304" pitchFamily="18" charset="0"/>
            </a:endParaRPr>
          </a:p>
        </p:txBody>
      </p:sp>
      <p:sp>
        <p:nvSpPr>
          <p:cNvPr id="12" name="Rectangle 11"/>
          <p:cNvSpPr/>
          <p:nvPr/>
        </p:nvSpPr>
        <p:spPr>
          <a:xfrm>
            <a:off x="1275347" y="3226774"/>
            <a:ext cx="6096000" cy="609398"/>
          </a:xfrm>
          <a:prstGeom prst="rect">
            <a:avLst/>
          </a:prstGeom>
        </p:spPr>
        <p:txBody>
          <a:bodyPr>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rPr>
              <a:t>	a. Phương pháp </a:t>
            </a:r>
            <a:r>
              <a:rPr lang="pt-BR" sz="3200" b="1" smtClean="0">
                <a:latin typeface="Times New Roman" panose="02020603050405020304" pitchFamily="18" charset="0"/>
                <a:ea typeface="Times New Roman" panose="02020603050405020304" pitchFamily="18" charset="0"/>
              </a:rPr>
              <a:t>của </a:t>
            </a:r>
            <a:r>
              <a:rPr lang="pt-BR" sz="3200" b="1" smtClean="0">
                <a:solidFill>
                  <a:srgbClr val="FF0000"/>
                </a:solidFill>
                <a:latin typeface="Times New Roman" panose="02020603050405020304" pitchFamily="18" charset="0"/>
                <a:ea typeface="Times New Roman" panose="02020603050405020304" pitchFamily="18" charset="0"/>
              </a:rPr>
              <a:t>ALCO</a:t>
            </a:r>
            <a:r>
              <a:rPr lang="pt-BR" sz="3200" b="1">
                <a:latin typeface="Times New Roman" panose="02020603050405020304" pitchFamily="18" charset="0"/>
                <a:ea typeface="Times New Roman" panose="02020603050405020304" pitchFamily="18" charset="0"/>
              </a:rPr>
              <a:t>: </a:t>
            </a:r>
            <a:endParaRPr lang="en-US" sz="3200">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1344064" y="4156725"/>
            <a:ext cx="10346115" cy="2062103"/>
          </a:xfrm>
          <a:prstGeom prst="rect">
            <a:avLst/>
          </a:prstGeom>
        </p:spPr>
        <p:txBody>
          <a:bodyPr wrap="square">
            <a:spAutoFit/>
          </a:bodyPr>
          <a:lstStyle/>
          <a:p>
            <a:r>
              <a:rPr lang="en-US" sz="3200" smtClean="0">
                <a:latin typeface="Times New Roman" panose="02020603050405020304" pitchFamily="18" charset="0"/>
                <a:cs typeface="Times New Roman" panose="02020603050405020304" pitchFamily="18" charset="0"/>
              </a:rPr>
              <a:t>Phương pháp Alco dùng 1 van đặt ở sau Dàn ngưng , tín hiệu đưa vào van là áp suất ngưng tụ.</a:t>
            </a:r>
          </a:p>
          <a:p>
            <a:r>
              <a:rPr lang="en-US" sz="3200" smtClean="0">
                <a:latin typeface="Times New Roman" panose="02020603050405020304" pitchFamily="18" charset="0"/>
                <a:cs typeface="Times New Roman" panose="02020603050405020304" pitchFamily="18" charset="0"/>
              </a:rPr>
              <a:t>Thông qua tín hiệu áp suất mà van đóng mở để điều chỉnh lưu lượng. </a:t>
            </a:r>
            <a:endParaRPr lang="vi-VN"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5597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11</a:t>
            </a:fld>
            <a:endParaRPr lang="en-US" sz="1400" b="1" dirty="0">
              <a:solidFill>
                <a:srgbClr val="FF0000"/>
              </a:solidFill>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0" y="42946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192505" y="1337759"/>
            <a:ext cx="3882190" cy="1126462"/>
          </a:xfrm>
          <a:prstGeom prst="rect">
            <a:avLst/>
          </a:prstGeom>
        </p:spPr>
        <p:txBody>
          <a:bodyPr wrap="square">
            <a:spAutoFit/>
          </a:bodyPr>
          <a:lstStyle/>
          <a:p>
            <a:pPr algn="ctr">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rPr>
              <a:t>	</a:t>
            </a:r>
            <a:r>
              <a:rPr lang="pt-BR" sz="3200" b="1" smtClean="0">
                <a:latin typeface="Times New Roman" panose="02020603050405020304" pitchFamily="18" charset="0"/>
                <a:ea typeface="Times New Roman" panose="02020603050405020304" pitchFamily="18" charset="0"/>
              </a:rPr>
              <a:t>Sơ đồ thiết bị với van 3 ngã Alco </a:t>
            </a:r>
            <a:endParaRPr lang="en-US" sz="320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192505" y="2565876"/>
            <a:ext cx="3882190" cy="4266809"/>
          </a:xfrm>
          <a:prstGeom prst="rect">
            <a:avLst/>
          </a:prstGeom>
        </p:spPr>
        <p:txBody>
          <a:bodyPr wrap="square">
            <a:spAutoFit/>
          </a:bodyPr>
          <a:lstStyle/>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HP: rơ le áp suất cao</a:t>
            </a:r>
          </a:p>
          <a:p>
            <a:pPr>
              <a:lnSpc>
                <a:spcPct val="105000"/>
              </a:lnSpc>
              <a:spcBef>
                <a:spcPts val="100"/>
              </a:spcBef>
              <a:spcAft>
                <a:spcPts val="0"/>
              </a:spcAft>
              <a:tabLst>
                <a:tab pos="2743200" algn="ctr"/>
                <a:tab pos="5486400" algn="r"/>
              </a:tabLst>
            </a:pPr>
            <a:r>
              <a:rPr lang="pt-BR" sz="2800" smtClean="0">
                <a:effectLst/>
                <a:latin typeface="Times New Roman" panose="02020603050405020304" pitchFamily="18" charset="0"/>
                <a:ea typeface="Times New Roman" panose="02020603050405020304" pitchFamily="18" charset="0"/>
              </a:rPr>
              <a:t>NT: ngưng tụ</a:t>
            </a:r>
          </a:p>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BC: Bình chứa</a:t>
            </a:r>
          </a:p>
          <a:p>
            <a:pPr>
              <a:lnSpc>
                <a:spcPct val="105000"/>
              </a:lnSpc>
              <a:spcBef>
                <a:spcPts val="100"/>
              </a:spcBef>
              <a:spcAft>
                <a:spcPts val="0"/>
              </a:spcAft>
              <a:tabLst>
                <a:tab pos="2743200" algn="ctr"/>
                <a:tab pos="5486400" algn="r"/>
              </a:tabLst>
            </a:pPr>
            <a:r>
              <a:rPr lang="pt-BR" sz="2800" smtClean="0">
                <a:effectLst/>
                <a:latin typeface="Times New Roman" panose="02020603050405020304" pitchFamily="18" charset="0"/>
                <a:ea typeface="Times New Roman" panose="02020603050405020304" pitchFamily="18" charset="0"/>
              </a:rPr>
              <a:t>VC: van chặn</a:t>
            </a:r>
          </a:p>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PL: phin lọc</a:t>
            </a:r>
          </a:p>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MG: Mắt ga</a:t>
            </a:r>
          </a:p>
          <a:p>
            <a:pPr>
              <a:lnSpc>
                <a:spcPct val="105000"/>
              </a:lnSpc>
              <a:spcBef>
                <a:spcPts val="100"/>
              </a:spcBef>
              <a:spcAft>
                <a:spcPts val="0"/>
              </a:spcAft>
              <a:tabLst>
                <a:tab pos="2743200" algn="ctr"/>
                <a:tab pos="5486400" algn="r"/>
              </a:tabLst>
            </a:pPr>
            <a:r>
              <a:rPr lang="pt-BR" sz="2800" smtClean="0">
                <a:effectLst/>
                <a:latin typeface="Times New Roman" panose="02020603050405020304" pitchFamily="18" charset="0"/>
                <a:ea typeface="Times New Roman" panose="02020603050405020304" pitchFamily="18" charset="0"/>
              </a:rPr>
              <a:t>TL: tiết lưu</a:t>
            </a:r>
          </a:p>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TC: rơ le nhiệt độ</a:t>
            </a:r>
          </a:p>
          <a:p>
            <a:pPr>
              <a:lnSpc>
                <a:spcPct val="105000"/>
              </a:lnSpc>
              <a:spcBef>
                <a:spcPts val="100"/>
              </a:spcBef>
              <a:spcAft>
                <a:spcPts val="0"/>
              </a:spcAft>
              <a:tabLst>
                <a:tab pos="2743200" algn="ctr"/>
                <a:tab pos="5486400" algn="r"/>
              </a:tabLst>
            </a:pPr>
            <a:r>
              <a:rPr lang="pt-BR" sz="2800" smtClean="0">
                <a:effectLst/>
                <a:latin typeface="Times New Roman" panose="02020603050405020304" pitchFamily="18" charset="0"/>
                <a:ea typeface="Times New Roman" panose="02020603050405020304" pitchFamily="18" charset="0"/>
              </a:rPr>
              <a:t>BH: bay hơi</a:t>
            </a:r>
            <a:endParaRPr lang="en-US" sz="2800">
              <a:effectLst/>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4170947" y="1337759"/>
            <a:ext cx="7924800" cy="5905500"/>
          </a:xfrm>
          <a:prstGeom prst="rect">
            <a:avLst/>
          </a:prstGeom>
        </p:spPr>
      </p:pic>
    </p:spTree>
    <p:extLst>
      <p:ext uri="{BB962C8B-B14F-4D97-AF65-F5344CB8AC3E}">
        <p14:creationId xmlns:p14="http://schemas.microsoft.com/office/powerpoint/2010/main" val="10621039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12</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073496"/>
            <a:ext cx="6669840" cy="674031"/>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600" b="1">
                <a:latin typeface="Times New Roman" panose="02020603050405020304" pitchFamily="18" charset="0"/>
                <a:ea typeface="Times New Roman" panose="02020603050405020304" pitchFamily="18" charset="0"/>
              </a:rPr>
              <a:t>3.2.1. Điều chỉnh phía Môi </a:t>
            </a:r>
            <a:r>
              <a:rPr lang="pt-BR" sz="3600" b="1" smtClean="0">
                <a:latin typeface="Times New Roman" panose="02020603050405020304" pitchFamily="18" charset="0"/>
                <a:ea typeface="Times New Roman" panose="02020603050405020304" pitchFamily="18" charset="0"/>
              </a:rPr>
              <a:t>chất</a:t>
            </a:r>
            <a:endParaRPr lang="en-US" sz="3600">
              <a:latin typeface="Times New Roman" panose="02020603050405020304" pitchFamily="18" charset="0"/>
              <a:ea typeface="Times New Roman" panose="02020603050405020304" pitchFamily="18" charset="0"/>
            </a:endParaRPr>
          </a:p>
        </p:txBody>
      </p:sp>
      <p:sp>
        <p:nvSpPr>
          <p:cNvPr id="9" name="Rectangle 8"/>
          <p:cNvSpPr/>
          <p:nvPr/>
        </p:nvSpPr>
        <p:spPr>
          <a:xfrm>
            <a:off x="1074820" y="2751854"/>
            <a:ext cx="6096000" cy="609398"/>
          </a:xfrm>
          <a:prstGeom prst="rect">
            <a:avLst/>
          </a:prstGeom>
        </p:spPr>
        <p:txBody>
          <a:bodyPr>
            <a:spAutoFit/>
          </a:bodyPr>
          <a:lstStyle/>
          <a:p>
            <a:pPr algn="just">
              <a:lnSpc>
                <a:spcPct val="105000"/>
              </a:lnSpc>
              <a:spcBef>
                <a:spcPts val="100"/>
              </a:spcBef>
              <a:spcAft>
                <a:spcPts val="0"/>
              </a:spcAft>
              <a:tabLst>
                <a:tab pos="2743200" algn="ctr"/>
                <a:tab pos="5486400" algn="r"/>
              </a:tabLst>
            </a:pPr>
            <a:r>
              <a:rPr lang="vi-VN" sz="3200" b="1" smtClean="0">
                <a:latin typeface="Times New Roman" panose="02020603050405020304" pitchFamily="18" charset="0"/>
                <a:ea typeface="Times New Roman" panose="02020603050405020304" pitchFamily="18" charset="0"/>
              </a:rPr>
              <a:t>b</a:t>
            </a:r>
            <a:r>
              <a:rPr lang="vi-VN" sz="3200" b="1">
                <a:latin typeface="Times New Roman" panose="02020603050405020304" pitchFamily="18" charset="0"/>
                <a:ea typeface="Times New Roman" panose="02020603050405020304" pitchFamily="18" charset="0"/>
              </a:rPr>
              <a:t>. Phương pháp </a:t>
            </a:r>
            <a:r>
              <a:rPr lang="en-US" sz="3200" b="1" smtClean="0">
                <a:latin typeface="Times New Roman" panose="02020603050405020304" pitchFamily="18" charset="0"/>
                <a:ea typeface="Times New Roman" panose="02020603050405020304" pitchFamily="18" charset="0"/>
              </a:rPr>
              <a:t>của </a:t>
            </a:r>
            <a:r>
              <a:rPr lang="vi-VN" sz="3200" b="1" smtClean="0">
                <a:latin typeface="Times New Roman" panose="02020603050405020304" pitchFamily="18" charset="0"/>
                <a:ea typeface="Times New Roman" panose="02020603050405020304" pitchFamily="18" charset="0"/>
              </a:rPr>
              <a:t>DANFOSS</a:t>
            </a:r>
            <a:r>
              <a:rPr lang="vi-VN" sz="3200" b="1">
                <a:latin typeface="Times New Roman" panose="02020603050405020304" pitchFamily="18" charset="0"/>
                <a:ea typeface="Times New Roman" panose="02020603050405020304" pitchFamily="18" charset="0"/>
              </a:rPr>
              <a:t>: </a:t>
            </a:r>
            <a:endParaRPr lang="en-US" sz="320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1074820" y="3428813"/>
            <a:ext cx="10186738" cy="1139286"/>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smtClean="0">
                <a:latin typeface="Times New Roman" panose="02020603050405020304" pitchFamily="18" charset="0"/>
                <a:ea typeface="Times New Roman" panose="02020603050405020304" pitchFamily="18" charset="0"/>
              </a:rPr>
              <a:t>Dụng cụ này có tên gọi KVR</a:t>
            </a:r>
          </a:p>
          <a:p>
            <a:pPr algn="just">
              <a:lnSpc>
                <a:spcPct val="105000"/>
              </a:lnSpc>
              <a:spcBef>
                <a:spcPts val="100"/>
              </a:spcBef>
              <a:spcAft>
                <a:spcPts val="0"/>
              </a:spcAft>
              <a:tabLst>
                <a:tab pos="2743200" algn="ctr"/>
                <a:tab pos="5486400" algn="r"/>
              </a:tabLst>
            </a:pPr>
            <a:r>
              <a:rPr lang="en-US" sz="3200" smtClean="0">
                <a:latin typeface="Times New Roman" panose="02020603050405020304" pitchFamily="18" charset="0"/>
                <a:ea typeface="Times New Roman" panose="02020603050405020304" pitchFamily="18" charset="0"/>
              </a:rPr>
              <a:t>KVR được lắp đặt giữa dàn ngưng và bình chứa </a:t>
            </a:r>
            <a:r>
              <a:rPr lang="vi-VN" sz="3200" smtClean="0">
                <a:latin typeface="Times New Roman" panose="02020603050405020304" pitchFamily="18" charset="0"/>
                <a:ea typeface="Times New Roman" panose="02020603050405020304" pitchFamily="18" charset="0"/>
              </a:rPr>
              <a:t> </a:t>
            </a:r>
            <a:endParaRPr lang="en-US" sz="3200">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1074820" y="4568099"/>
            <a:ext cx="10346115" cy="1569660"/>
          </a:xfrm>
          <a:prstGeom prst="rect">
            <a:avLst/>
          </a:prstGeom>
        </p:spPr>
        <p:txBody>
          <a:bodyPr wrap="square">
            <a:spAutoFit/>
          </a:bodyPr>
          <a:lstStyle/>
          <a:p>
            <a:r>
              <a:rPr lang="en-US" sz="3200" smtClean="0">
                <a:latin typeface="Times New Roman" panose="02020603050405020304" pitchFamily="18" charset="0"/>
                <a:cs typeface="Times New Roman" panose="02020603050405020304" pitchFamily="18" charset="0"/>
              </a:rPr>
              <a:t>Phương pháp Danfoss  dùng 2 van KVR và NRD đặt ở sau Dàn ngưng , tín hiệu đưa vào van là áp suất ngưng tụ.</a:t>
            </a:r>
          </a:p>
          <a:p>
            <a:endParaRPr lang="vi-VN"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46517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13</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073496"/>
            <a:ext cx="6669840" cy="674031"/>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600" b="1">
                <a:latin typeface="Times New Roman" panose="02020603050405020304" pitchFamily="18" charset="0"/>
                <a:ea typeface="Times New Roman" panose="02020603050405020304" pitchFamily="18" charset="0"/>
              </a:rPr>
              <a:t>3.2.1. Điều chỉnh phía Môi </a:t>
            </a:r>
            <a:r>
              <a:rPr lang="pt-BR" sz="3600" b="1" smtClean="0">
                <a:latin typeface="Times New Roman" panose="02020603050405020304" pitchFamily="18" charset="0"/>
                <a:ea typeface="Times New Roman" panose="02020603050405020304" pitchFamily="18" charset="0"/>
              </a:rPr>
              <a:t>chất</a:t>
            </a:r>
            <a:endParaRPr lang="en-US" sz="3600">
              <a:latin typeface="Times New Roman" panose="02020603050405020304" pitchFamily="18" charset="0"/>
              <a:ea typeface="Times New Roman" panose="02020603050405020304" pitchFamily="18" charset="0"/>
            </a:endParaRPr>
          </a:p>
        </p:txBody>
      </p:sp>
      <p:sp>
        <p:nvSpPr>
          <p:cNvPr id="9" name="Rectangle 8"/>
          <p:cNvSpPr/>
          <p:nvPr/>
        </p:nvSpPr>
        <p:spPr>
          <a:xfrm>
            <a:off x="1074820" y="2751854"/>
            <a:ext cx="6096000" cy="609398"/>
          </a:xfrm>
          <a:prstGeom prst="rect">
            <a:avLst/>
          </a:prstGeom>
        </p:spPr>
        <p:txBody>
          <a:bodyPr>
            <a:spAutoFit/>
          </a:bodyPr>
          <a:lstStyle/>
          <a:p>
            <a:pPr algn="just">
              <a:lnSpc>
                <a:spcPct val="105000"/>
              </a:lnSpc>
              <a:spcBef>
                <a:spcPts val="100"/>
              </a:spcBef>
              <a:spcAft>
                <a:spcPts val="0"/>
              </a:spcAft>
              <a:tabLst>
                <a:tab pos="2743200" algn="ctr"/>
                <a:tab pos="5486400" algn="r"/>
              </a:tabLst>
            </a:pPr>
            <a:r>
              <a:rPr lang="vi-VN" sz="3200" b="1" smtClean="0">
                <a:latin typeface="Times New Roman" panose="02020603050405020304" pitchFamily="18" charset="0"/>
                <a:ea typeface="Times New Roman" panose="02020603050405020304" pitchFamily="18" charset="0"/>
              </a:rPr>
              <a:t>b</a:t>
            </a:r>
            <a:r>
              <a:rPr lang="vi-VN" sz="3200" b="1">
                <a:latin typeface="Times New Roman" panose="02020603050405020304" pitchFamily="18" charset="0"/>
                <a:ea typeface="Times New Roman" panose="02020603050405020304" pitchFamily="18" charset="0"/>
              </a:rPr>
              <a:t>. Phương pháp </a:t>
            </a:r>
            <a:r>
              <a:rPr lang="en-US" sz="3200" b="1" smtClean="0">
                <a:latin typeface="Times New Roman" panose="02020603050405020304" pitchFamily="18" charset="0"/>
                <a:ea typeface="Times New Roman" panose="02020603050405020304" pitchFamily="18" charset="0"/>
              </a:rPr>
              <a:t>của </a:t>
            </a:r>
            <a:r>
              <a:rPr lang="vi-VN" sz="3200" b="1" smtClean="0">
                <a:latin typeface="Times New Roman" panose="02020603050405020304" pitchFamily="18" charset="0"/>
                <a:ea typeface="Times New Roman" panose="02020603050405020304" pitchFamily="18" charset="0"/>
              </a:rPr>
              <a:t>DANFOSS</a:t>
            </a:r>
            <a:r>
              <a:rPr lang="vi-VN" sz="3200" b="1">
                <a:latin typeface="Times New Roman" panose="02020603050405020304" pitchFamily="18" charset="0"/>
                <a:ea typeface="Times New Roman" panose="02020603050405020304" pitchFamily="18" charset="0"/>
              </a:rPr>
              <a:t>: </a:t>
            </a:r>
            <a:endParaRPr lang="en-US" sz="3200">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1278368" y="3649434"/>
            <a:ext cx="10346115" cy="2062103"/>
          </a:xfrm>
          <a:prstGeom prst="rect">
            <a:avLst/>
          </a:prstGeom>
        </p:spPr>
        <p:txBody>
          <a:bodyPr wrap="square">
            <a:spAutoFit/>
          </a:bodyPr>
          <a:lstStyle/>
          <a:p>
            <a:r>
              <a:rPr lang="en-US" sz="3200" smtClean="0">
                <a:latin typeface="Times New Roman" panose="02020603050405020304" pitchFamily="18" charset="0"/>
                <a:cs typeface="Times New Roman" panose="02020603050405020304" pitchFamily="18" charset="0"/>
              </a:rPr>
              <a:t>- Một phần hơi từ đầu đẩy được đưa qua van NRD vào trước bình chứa để điều chỉnh lưu lượng</a:t>
            </a:r>
          </a:p>
          <a:p>
            <a:r>
              <a:rPr lang="en-US" sz="3200" smtClean="0">
                <a:latin typeface="Times New Roman" panose="02020603050405020304" pitchFamily="18" charset="0"/>
                <a:cs typeface="Times New Roman" panose="02020603050405020304" pitchFamily="18" charset="0"/>
              </a:rPr>
              <a:t>- Thông qua tín hiệu áp suất mà van đóng mở để điều chỉnh lưu lượng. </a:t>
            </a:r>
            <a:endParaRPr lang="vi-VN"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48376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14</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pic>
        <p:nvPicPr>
          <p:cNvPr id="11" name="Picture 10"/>
          <p:cNvPicPr/>
          <p:nvPr/>
        </p:nvPicPr>
        <p:blipFill>
          <a:blip r:embed="rId3" cstate="print">
            <a:extLst>
              <a:ext uri="{28A0092B-C50C-407E-A947-70E740481C1C}">
                <a14:useLocalDpi xmlns:a14="http://schemas.microsoft.com/office/drawing/2010/main" val="0"/>
              </a:ext>
            </a:extLst>
          </a:blip>
          <a:srcRect l="10147" t="13409" r="13361" b="1622"/>
          <a:stretch>
            <a:fillRect/>
          </a:stretch>
        </p:blipFill>
        <p:spPr bwMode="auto">
          <a:xfrm>
            <a:off x="4267200" y="1875169"/>
            <a:ext cx="7587916" cy="5231484"/>
          </a:xfrm>
          <a:prstGeom prst="rect">
            <a:avLst/>
          </a:prstGeom>
          <a:noFill/>
          <a:ln>
            <a:noFill/>
          </a:ln>
        </p:spPr>
      </p:pic>
      <p:sp>
        <p:nvSpPr>
          <p:cNvPr id="9" name="Rectangle 8"/>
          <p:cNvSpPr/>
          <p:nvPr/>
        </p:nvSpPr>
        <p:spPr>
          <a:xfrm>
            <a:off x="32084" y="1888575"/>
            <a:ext cx="5470358" cy="544765"/>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2800" b="1" smtClean="0">
                <a:latin typeface="Times New Roman" panose="02020603050405020304" pitchFamily="18" charset="0"/>
                <a:ea typeface="Times New Roman" panose="02020603050405020304" pitchFamily="18" charset="0"/>
              </a:rPr>
              <a:t>b</a:t>
            </a:r>
            <a:r>
              <a:rPr lang="vi-VN" sz="2800" b="1">
                <a:latin typeface="Times New Roman" panose="02020603050405020304" pitchFamily="18" charset="0"/>
                <a:ea typeface="Times New Roman" panose="02020603050405020304" pitchFamily="18" charset="0"/>
              </a:rPr>
              <a:t>. Phương pháp </a:t>
            </a:r>
            <a:r>
              <a:rPr lang="en-US" sz="2800" b="1" smtClean="0">
                <a:latin typeface="Times New Roman" panose="02020603050405020304" pitchFamily="18" charset="0"/>
                <a:ea typeface="Times New Roman" panose="02020603050405020304" pitchFamily="18" charset="0"/>
              </a:rPr>
              <a:t>của </a:t>
            </a:r>
            <a:r>
              <a:rPr lang="vi-VN" sz="2800" b="1" smtClean="0">
                <a:latin typeface="Times New Roman" panose="02020603050405020304" pitchFamily="18" charset="0"/>
                <a:ea typeface="Times New Roman" panose="02020603050405020304" pitchFamily="18" charset="0"/>
              </a:rPr>
              <a:t>DANFOSS</a:t>
            </a:r>
            <a:r>
              <a:rPr lang="vi-VN" sz="2800" b="1">
                <a:latin typeface="Times New Roman" panose="02020603050405020304" pitchFamily="18" charset="0"/>
                <a:ea typeface="Times New Roman" panose="02020603050405020304" pitchFamily="18" charset="0"/>
              </a:rPr>
              <a:t>: </a:t>
            </a:r>
            <a:endParaRPr lang="en-US" sz="280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154377" y="2446746"/>
            <a:ext cx="3882190" cy="4732065"/>
          </a:xfrm>
          <a:prstGeom prst="rect">
            <a:avLst/>
          </a:prstGeom>
        </p:spPr>
        <p:txBody>
          <a:bodyPr wrap="square">
            <a:spAutoFit/>
          </a:bodyPr>
          <a:lstStyle/>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KVR: van hiệu chỉnh </a:t>
            </a:r>
          </a:p>
          <a:p>
            <a:pPr>
              <a:lnSpc>
                <a:spcPct val="105000"/>
              </a:lnSpc>
              <a:spcBef>
                <a:spcPts val="100"/>
              </a:spcBef>
              <a:spcAft>
                <a:spcPts val="0"/>
              </a:spcAft>
              <a:tabLst>
                <a:tab pos="2743200" algn="ctr"/>
                <a:tab pos="5486400" algn="r"/>
              </a:tabLst>
            </a:pPr>
            <a:r>
              <a:rPr lang="pt-BR" sz="2800" smtClean="0">
                <a:effectLst/>
                <a:latin typeface="Times New Roman" panose="02020603050405020304" pitchFamily="18" charset="0"/>
                <a:ea typeface="Times New Roman" panose="02020603050405020304" pitchFamily="18" charset="0"/>
              </a:rPr>
              <a:t>NT: ngưng tụ</a:t>
            </a:r>
          </a:p>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BC: Bình chứa</a:t>
            </a:r>
          </a:p>
          <a:p>
            <a:pPr>
              <a:lnSpc>
                <a:spcPct val="105000"/>
              </a:lnSpc>
              <a:spcBef>
                <a:spcPts val="100"/>
              </a:spcBef>
              <a:spcAft>
                <a:spcPts val="0"/>
              </a:spcAft>
              <a:tabLst>
                <a:tab pos="2743200" algn="ctr"/>
                <a:tab pos="5486400" algn="r"/>
              </a:tabLst>
            </a:pPr>
            <a:r>
              <a:rPr lang="pt-BR" sz="2800" smtClean="0">
                <a:effectLst/>
                <a:latin typeface="Times New Roman" panose="02020603050405020304" pitchFamily="18" charset="0"/>
                <a:ea typeface="Times New Roman" panose="02020603050405020304" pitchFamily="18" charset="0"/>
              </a:rPr>
              <a:t>VC: van chặn</a:t>
            </a:r>
          </a:p>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PL: phin lọc</a:t>
            </a:r>
          </a:p>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MG: Mắt ga</a:t>
            </a:r>
          </a:p>
          <a:p>
            <a:pPr>
              <a:lnSpc>
                <a:spcPct val="105000"/>
              </a:lnSpc>
              <a:spcBef>
                <a:spcPts val="100"/>
              </a:spcBef>
              <a:spcAft>
                <a:spcPts val="0"/>
              </a:spcAft>
              <a:tabLst>
                <a:tab pos="2743200" algn="ctr"/>
                <a:tab pos="5486400" algn="r"/>
              </a:tabLst>
            </a:pPr>
            <a:r>
              <a:rPr lang="pt-BR" sz="2800" smtClean="0">
                <a:effectLst/>
                <a:latin typeface="Times New Roman" panose="02020603050405020304" pitchFamily="18" charset="0"/>
                <a:ea typeface="Times New Roman" panose="02020603050405020304" pitchFamily="18" charset="0"/>
              </a:rPr>
              <a:t>TL: tiết lưu</a:t>
            </a:r>
          </a:p>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TC: rơ le nhiệt độ</a:t>
            </a:r>
          </a:p>
          <a:p>
            <a:pPr>
              <a:lnSpc>
                <a:spcPct val="105000"/>
              </a:lnSpc>
              <a:spcBef>
                <a:spcPts val="100"/>
              </a:spcBef>
              <a:spcAft>
                <a:spcPts val="0"/>
              </a:spcAft>
              <a:tabLst>
                <a:tab pos="2743200" algn="ctr"/>
                <a:tab pos="5486400" algn="r"/>
              </a:tabLst>
            </a:pPr>
            <a:r>
              <a:rPr lang="pt-BR" sz="2800" smtClean="0">
                <a:effectLst/>
                <a:latin typeface="Times New Roman" panose="02020603050405020304" pitchFamily="18" charset="0"/>
                <a:ea typeface="Times New Roman" panose="02020603050405020304" pitchFamily="18" charset="0"/>
              </a:rPr>
              <a:t>BH: bay hơi</a:t>
            </a:r>
          </a:p>
          <a:p>
            <a:pPr>
              <a:lnSpc>
                <a:spcPct val="105000"/>
              </a:lnSpc>
              <a:spcBef>
                <a:spcPts val="100"/>
              </a:spcBef>
              <a:spcAft>
                <a:spcPts val="0"/>
              </a:spcAft>
              <a:tabLst>
                <a:tab pos="2743200" algn="ctr"/>
                <a:tab pos="5486400" algn="r"/>
              </a:tabLst>
            </a:pPr>
            <a:r>
              <a:rPr lang="pt-BR" sz="2800" smtClean="0">
                <a:latin typeface="Times New Roman" panose="02020603050405020304" pitchFamily="18" charset="0"/>
                <a:ea typeface="Times New Roman" panose="02020603050405020304" pitchFamily="18" charset="0"/>
              </a:rPr>
              <a:t>NRD: van điều áp</a:t>
            </a:r>
            <a:endParaRPr lang="en-US" sz="28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468747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15</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09" y="2073496"/>
            <a:ext cx="10507579" cy="110184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 </a:t>
            </a:r>
            <a:r>
              <a:rPr lang="pt-BR" sz="3200" b="1" smtClean="0">
                <a:latin typeface="Times New Roman" panose="02020603050405020304" pitchFamily="18" charset="0"/>
                <a:cs typeface="Times New Roman" panose="02020603050405020304" pitchFamily="18" charset="0"/>
              </a:rPr>
              <a:t>a</a:t>
            </a:r>
            <a:r>
              <a:rPr lang="pt-BR" sz="3200" b="1">
                <a:latin typeface="Times New Roman" panose="02020603050405020304" pitchFamily="18" charset="0"/>
                <a:cs typeface="Times New Roman" panose="02020603050405020304" pitchFamily="18" charset="0"/>
              </a:rPr>
              <a:t>. Đóng ngắt quạt gió qua tín hiệu áp suất hoặc nhiệt độ. </a:t>
            </a:r>
            <a:endParaRPr lang="en-US" sz="3200">
              <a:latin typeface="Times New Roman" panose="02020603050405020304" pitchFamily="18" charset="0"/>
              <a:cs typeface="Times New Roman" panose="02020603050405020304" pitchFamily="18" charset="0"/>
            </a:endParaRPr>
          </a:p>
        </p:txBody>
      </p:sp>
      <p:sp>
        <p:nvSpPr>
          <p:cNvPr id="5" name="Rectangle 4"/>
          <p:cNvSpPr/>
          <p:nvPr/>
        </p:nvSpPr>
        <p:spPr>
          <a:xfrm>
            <a:off x="1857599" y="3603134"/>
            <a:ext cx="8055429" cy="3046988"/>
          </a:xfrm>
          <a:prstGeom prst="rect">
            <a:avLst/>
          </a:prstGeom>
        </p:spPr>
        <p:txBody>
          <a:bodyPr wrap="square">
            <a:spAutoFit/>
          </a:bodyPr>
          <a:lstStyle/>
          <a:p>
            <a:r>
              <a:rPr lang="en-US" sz="3200" smtClean="0">
                <a:latin typeface="Times New Roman" panose="02020603050405020304" pitchFamily="18" charset="0"/>
                <a:cs typeface="Times New Roman" panose="02020603050405020304" pitchFamily="18" charset="0"/>
              </a:rPr>
              <a:t>P</a:t>
            </a:r>
            <a:r>
              <a:rPr lang="vi-VN" sz="3200" smtClean="0">
                <a:latin typeface="Times New Roman" panose="02020603050405020304" pitchFamily="18" charset="0"/>
                <a:cs typeface="Times New Roman" panose="02020603050405020304" pitchFamily="18" charset="0"/>
              </a:rPr>
              <a:t>hương </a:t>
            </a:r>
            <a:r>
              <a:rPr lang="vi-VN" sz="3200">
                <a:latin typeface="Times New Roman" panose="02020603050405020304" pitchFamily="18" charset="0"/>
                <a:cs typeface="Times New Roman" panose="02020603050405020304" pitchFamily="18" charset="0"/>
              </a:rPr>
              <a:t>pháp này dựa vào tín hiệu áp suất P</a:t>
            </a:r>
            <a:r>
              <a:rPr lang="vi-VN" sz="3200" baseline="-25000">
                <a:latin typeface="Times New Roman" panose="02020603050405020304" pitchFamily="18" charset="0"/>
                <a:cs typeface="Times New Roman" panose="02020603050405020304" pitchFamily="18" charset="0"/>
              </a:rPr>
              <a:t>k</a:t>
            </a:r>
            <a:r>
              <a:rPr lang="vi-VN" sz="3200">
                <a:latin typeface="Times New Roman" panose="02020603050405020304" pitchFamily="18" charset="0"/>
                <a:cs typeface="Times New Roman" panose="02020603050405020304" pitchFamily="18" charset="0"/>
              </a:rPr>
              <a:t> để đóng ngắt quạt DN. Ta mắc  rơle HP nối tiếp với nguồn điện cung cấp cho đ/cơ quạt. Tín hiệu Pk mà HP nhận được nhờ 1 ống nối kín với đầu đẩy MN, quạt DN có thể là li tâm hay hướng trục, các giá trị cài đặt trên HP như sau</a:t>
            </a:r>
            <a:r>
              <a:rPr lang="vi-VN" sz="3200" smtClean="0">
                <a:latin typeface="Times New Roman" panose="02020603050405020304" pitchFamily="18" charset="0"/>
                <a:cs typeface="Times New Roman" panose="02020603050405020304" pitchFamily="18" charset="0"/>
              </a:rPr>
              <a:t>:</a:t>
            </a:r>
            <a:endParaRPr lang="vi-VN"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51005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16</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09" y="2073496"/>
            <a:ext cx="10507579" cy="110184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 </a:t>
            </a:r>
            <a:r>
              <a:rPr lang="pt-BR" sz="3200" b="1" smtClean="0">
                <a:latin typeface="Times New Roman" panose="02020603050405020304" pitchFamily="18" charset="0"/>
                <a:cs typeface="Times New Roman" panose="02020603050405020304" pitchFamily="18" charset="0"/>
              </a:rPr>
              <a:t>a</a:t>
            </a:r>
            <a:r>
              <a:rPr lang="pt-BR" sz="3200" b="1">
                <a:latin typeface="Times New Roman" panose="02020603050405020304" pitchFamily="18" charset="0"/>
                <a:cs typeface="Times New Roman" panose="02020603050405020304" pitchFamily="18" charset="0"/>
              </a:rPr>
              <a:t>. Đóng ngắt quạt gió qua tín hiệu áp suất hoặc nhiệt độ. </a:t>
            </a:r>
            <a:endParaRPr lang="en-US" sz="3200">
              <a:latin typeface="Times New Roman" panose="02020603050405020304" pitchFamily="18" charset="0"/>
              <a:cs typeface="Times New Roman" panose="02020603050405020304" pitchFamily="18" charset="0"/>
            </a:endParaRPr>
          </a:p>
        </p:txBody>
      </p:sp>
      <p:sp>
        <p:nvSpPr>
          <p:cNvPr id="5" name="Rectangle 4"/>
          <p:cNvSpPr/>
          <p:nvPr/>
        </p:nvSpPr>
        <p:spPr>
          <a:xfrm>
            <a:off x="1937657" y="3523549"/>
            <a:ext cx="8316685" cy="4031873"/>
          </a:xfrm>
          <a:prstGeom prst="rect">
            <a:avLst/>
          </a:prstGeom>
        </p:spPr>
        <p:txBody>
          <a:bodyPr wrap="square">
            <a:spAutoFit/>
          </a:bodyPr>
          <a:lstStyle/>
          <a:p>
            <a:r>
              <a:rPr lang="vi-VN" sz="3200" smtClean="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Quạt đầu tiên cài ở nhiệt độ (áp suất) bé nhất  và tăng dần số quạt lên đến giá trị cao nhất của PKTK.</a:t>
            </a:r>
          </a:p>
          <a:p>
            <a:r>
              <a:rPr lang="vi-VN" sz="3200">
                <a:latin typeface="Times New Roman" panose="02020603050405020304" pitchFamily="18" charset="0"/>
                <a:cs typeface="Times New Roman" panose="02020603050405020304" pitchFamily="18" charset="0"/>
              </a:rPr>
              <a:t>- Khoảng cài đặt trên rơle HP nên chia đều cho số quạt.</a:t>
            </a:r>
          </a:p>
          <a:p>
            <a:r>
              <a:rPr lang="vi-VN" sz="3200">
                <a:latin typeface="Times New Roman" panose="02020603050405020304" pitchFamily="18" charset="0"/>
                <a:cs typeface="Times New Roman" panose="02020603050405020304" pitchFamily="18" charset="0"/>
              </a:rPr>
              <a:t>- Tuỳ vào sự dao động của PK mà rơle HP sẽ đóng điện cho đ/cơ quạt gió tăng hay giảm tương ứng</a:t>
            </a:r>
          </a:p>
        </p:txBody>
      </p:sp>
    </p:spTree>
    <p:extLst>
      <p:ext uri="{BB962C8B-B14F-4D97-AF65-F5344CB8AC3E}">
        <p14:creationId xmlns:p14="http://schemas.microsoft.com/office/powerpoint/2010/main" val="23643204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17</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391887" y="2361821"/>
            <a:ext cx="2422358" cy="4105739"/>
          </a:xfrm>
          <a:prstGeom prst="rect">
            <a:avLst/>
          </a:prstGeom>
        </p:spPr>
        <p:txBody>
          <a:bodyPr wrap="square">
            <a:spAutoFit/>
          </a:bodyPr>
          <a:lstStyle/>
          <a:p>
            <a:pPr>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 </a:t>
            </a:r>
            <a:r>
              <a:rPr lang="pt-BR" sz="3200" smtClean="0">
                <a:latin typeface="Times New Roman" panose="02020603050405020304" pitchFamily="18" charset="0"/>
                <a:cs typeface="Times New Roman" panose="02020603050405020304" pitchFamily="18" charset="0"/>
              </a:rPr>
              <a:t>a</a:t>
            </a:r>
            <a:r>
              <a:rPr lang="pt-BR" sz="3200">
                <a:latin typeface="Times New Roman" panose="02020603050405020304" pitchFamily="18" charset="0"/>
                <a:cs typeface="Times New Roman" panose="02020603050405020304" pitchFamily="18" charset="0"/>
              </a:rPr>
              <a:t>. Đóng ngắt quạt gió qua tín hiệu áp suất hoặc nhiệt độ. </a:t>
            </a:r>
            <a:endParaRPr lang="en-US" sz="3200">
              <a:latin typeface="Times New Roman" panose="02020603050405020304" pitchFamily="18" charset="0"/>
              <a:cs typeface="Times New Roman" panose="02020603050405020304" pitchFamily="18" charset="0"/>
            </a:endParaRPr>
          </a:p>
        </p:txBody>
      </p:sp>
      <p:pic>
        <p:nvPicPr>
          <p:cNvPr id="9" name="Picture 8"/>
          <p:cNvPicPr/>
          <p:nvPr/>
        </p:nvPicPr>
        <p:blipFill>
          <a:blip r:embed="rId3">
            <a:extLst>
              <a:ext uri="{28A0092B-C50C-407E-A947-70E740481C1C}">
                <a14:useLocalDpi xmlns:a14="http://schemas.microsoft.com/office/drawing/2010/main" val="0"/>
              </a:ext>
            </a:extLst>
          </a:blip>
          <a:srcRect/>
          <a:stretch>
            <a:fillRect/>
          </a:stretch>
        </p:blipFill>
        <p:spPr bwMode="auto">
          <a:xfrm>
            <a:off x="3112169" y="2073496"/>
            <a:ext cx="9079832" cy="4784503"/>
          </a:xfrm>
          <a:prstGeom prst="rect">
            <a:avLst/>
          </a:prstGeom>
          <a:noFill/>
          <a:ln>
            <a:noFill/>
          </a:ln>
        </p:spPr>
      </p:pic>
    </p:spTree>
    <p:extLst>
      <p:ext uri="{BB962C8B-B14F-4D97-AF65-F5344CB8AC3E}">
        <p14:creationId xmlns:p14="http://schemas.microsoft.com/office/powerpoint/2010/main" val="32393593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18</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203198" y="2416924"/>
            <a:ext cx="2518613" cy="3613297"/>
          </a:xfrm>
          <a:prstGeom prst="rect">
            <a:avLst/>
          </a:prstGeom>
        </p:spPr>
        <p:txBody>
          <a:bodyPr wrap="square">
            <a:spAutoFit/>
          </a:bodyPr>
          <a:lstStyle/>
          <a:p>
            <a:pPr>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 </a:t>
            </a:r>
            <a:r>
              <a:rPr lang="en-US" sz="3200" b="1" smtClean="0">
                <a:latin typeface="Times New Roman" panose="02020603050405020304" pitchFamily="18" charset="0"/>
                <a:cs typeface="Times New Roman" panose="02020603050405020304" pitchFamily="18" charset="0"/>
              </a:rPr>
              <a:t>b</a:t>
            </a:r>
            <a:r>
              <a:rPr lang="pt-BR" sz="3200" b="1" smtClean="0">
                <a:latin typeface="Times New Roman" panose="02020603050405020304" pitchFamily="18" charset="0"/>
                <a:cs typeface="Times New Roman" panose="02020603050405020304" pitchFamily="18" charset="0"/>
              </a:rPr>
              <a:t>. </a:t>
            </a:r>
            <a:r>
              <a:rPr lang="pt-BR" sz="3200" b="1" i="1">
                <a:latin typeface="Times New Roman" panose="02020603050405020304" pitchFamily="18" charset="0"/>
                <a:cs typeface="Times New Roman" panose="02020603050405020304" pitchFamily="18" charset="0"/>
              </a:rPr>
              <a:t>Điều chỉnh lưu lượng gió bằng clape.</a:t>
            </a:r>
            <a:endParaRPr lang="en-US" sz="3200">
              <a:latin typeface="Times New Roman" panose="02020603050405020304" pitchFamily="18" charset="0"/>
              <a:cs typeface="Times New Roman" panose="02020603050405020304" pitchFamily="18" charset="0"/>
            </a:endParaRPr>
          </a:p>
        </p:txBody>
      </p:sp>
      <p:pic>
        <p:nvPicPr>
          <p:cNvPr id="11" name="Picture 10"/>
          <p:cNvPicPr/>
          <p:nvPr/>
        </p:nvPicPr>
        <p:blipFill>
          <a:blip r:embed="rId3">
            <a:extLst>
              <a:ext uri="{28A0092B-C50C-407E-A947-70E740481C1C}">
                <a14:useLocalDpi xmlns:a14="http://schemas.microsoft.com/office/drawing/2010/main" val="0"/>
              </a:ext>
            </a:extLst>
          </a:blip>
          <a:srcRect/>
          <a:stretch>
            <a:fillRect/>
          </a:stretch>
        </p:blipFill>
        <p:spPr bwMode="auto">
          <a:xfrm>
            <a:off x="2518611" y="1875169"/>
            <a:ext cx="9336505" cy="5552325"/>
          </a:xfrm>
          <a:prstGeom prst="rect">
            <a:avLst/>
          </a:prstGeom>
          <a:noFill/>
          <a:ln>
            <a:noFill/>
          </a:ln>
        </p:spPr>
      </p:pic>
    </p:spTree>
    <p:extLst>
      <p:ext uri="{BB962C8B-B14F-4D97-AF65-F5344CB8AC3E}">
        <p14:creationId xmlns:p14="http://schemas.microsoft.com/office/powerpoint/2010/main" val="23693657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19</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09" y="2073496"/>
            <a:ext cx="10629873" cy="110184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 </a:t>
            </a:r>
            <a:r>
              <a:rPr lang="en-US" sz="3200" b="1" smtClean="0">
                <a:latin typeface="Times New Roman" panose="02020603050405020304" pitchFamily="18" charset="0"/>
                <a:cs typeface="Times New Roman" panose="02020603050405020304" pitchFamily="18" charset="0"/>
              </a:rPr>
              <a:t>b</a:t>
            </a:r>
            <a:r>
              <a:rPr lang="pt-BR" sz="3200" b="1" smtClean="0">
                <a:latin typeface="Times New Roman" panose="02020603050405020304" pitchFamily="18" charset="0"/>
                <a:cs typeface="Times New Roman" panose="02020603050405020304" pitchFamily="18" charset="0"/>
              </a:rPr>
              <a:t>. </a:t>
            </a:r>
            <a:r>
              <a:rPr lang="pt-BR" sz="3200" b="1" i="1">
                <a:latin typeface="Times New Roman" panose="02020603050405020304" pitchFamily="18" charset="0"/>
                <a:cs typeface="Times New Roman" panose="02020603050405020304" pitchFamily="18" charset="0"/>
              </a:rPr>
              <a:t>Điều chỉnh lưu lượng gió bằng clape.</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1603478" y="3523549"/>
            <a:ext cx="9412134" cy="2062103"/>
          </a:xfrm>
          <a:prstGeom prst="rect">
            <a:avLst/>
          </a:prstGeom>
        </p:spPr>
        <p:txBody>
          <a:bodyPr wrap="square">
            <a:spAutoFit/>
          </a:bodyPr>
          <a:lstStyle/>
          <a:p>
            <a:pPr marL="457200" indent="-457200">
              <a:buFontTx/>
              <a:buChar char="-"/>
            </a:pPr>
            <a:r>
              <a:rPr lang="vi-VN" sz="3200" smtClean="0">
                <a:latin typeface="+mj-lt"/>
              </a:rPr>
              <a:t>Phương </a:t>
            </a:r>
            <a:r>
              <a:rPr lang="vi-VN" sz="3200">
                <a:latin typeface="+mj-lt"/>
              </a:rPr>
              <a:t>pháp này hoạt động nhờ tín hiệu áp suât của MN. Khi áp suất ngưng tụ P</a:t>
            </a:r>
            <a:r>
              <a:rPr lang="vi-VN" sz="3200" baseline="-25000">
                <a:latin typeface="+mj-lt"/>
              </a:rPr>
              <a:t>K</a:t>
            </a:r>
            <a:r>
              <a:rPr lang="vi-VN" sz="3200">
                <a:latin typeface="+mj-lt"/>
              </a:rPr>
              <a:t> giảm, các tấm clape sẽ đóng bớt lại để không khí đi qua lỗ bề mặt trao đổi nhiệt ít hơn. </a:t>
            </a:r>
            <a:endParaRPr lang="en-US" sz="3200">
              <a:latin typeface="+mj-lt"/>
            </a:endParaRPr>
          </a:p>
        </p:txBody>
      </p:sp>
    </p:spTree>
    <p:extLst>
      <p:ext uri="{BB962C8B-B14F-4D97-AF65-F5344CB8AC3E}">
        <p14:creationId xmlns:p14="http://schemas.microsoft.com/office/powerpoint/2010/main" val="41019746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20</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09" y="2073496"/>
            <a:ext cx="10629873" cy="110184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 </a:t>
            </a:r>
            <a:r>
              <a:rPr lang="en-US" sz="3200" b="1" smtClean="0">
                <a:latin typeface="Times New Roman" panose="02020603050405020304" pitchFamily="18" charset="0"/>
                <a:cs typeface="Times New Roman" panose="02020603050405020304" pitchFamily="18" charset="0"/>
              </a:rPr>
              <a:t>b</a:t>
            </a:r>
            <a:r>
              <a:rPr lang="pt-BR" sz="3200" b="1" smtClean="0">
                <a:latin typeface="Times New Roman" panose="02020603050405020304" pitchFamily="18" charset="0"/>
                <a:cs typeface="Times New Roman" panose="02020603050405020304" pitchFamily="18" charset="0"/>
              </a:rPr>
              <a:t>. </a:t>
            </a:r>
            <a:r>
              <a:rPr lang="pt-BR" sz="3200" b="1" i="1">
                <a:latin typeface="Times New Roman" panose="02020603050405020304" pitchFamily="18" charset="0"/>
                <a:cs typeface="Times New Roman" panose="02020603050405020304" pitchFamily="18" charset="0"/>
              </a:rPr>
              <a:t>Điều chỉnh lưu lượng gió bằng clape.</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994609" y="3370370"/>
            <a:ext cx="10021734" cy="3046988"/>
          </a:xfrm>
          <a:prstGeom prst="rect">
            <a:avLst/>
          </a:prstGeom>
        </p:spPr>
        <p:txBody>
          <a:bodyPr wrap="square">
            <a:spAutoFit/>
          </a:bodyPr>
          <a:lstStyle/>
          <a:p>
            <a:pPr marL="457200" indent="-457200">
              <a:buFontTx/>
              <a:buChar char="-"/>
            </a:pPr>
            <a:r>
              <a:rPr lang="vi-VN" sz="3200" smtClean="0">
                <a:latin typeface="+mj-lt"/>
              </a:rPr>
              <a:t>Khi </a:t>
            </a:r>
            <a:r>
              <a:rPr lang="vi-VN" sz="3200">
                <a:latin typeface="+mj-lt"/>
              </a:rPr>
              <a:t>áp suất ngưng tụ tăng lên, động cơ điều chỉnh clape dàn nóng mở lớn để cho gió vào dàn ngưng nhiều hơn. Nếu MN dừng, quạt dừng và clape gió cũng khép lại </a:t>
            </a:r>
            <a:endParaRPr lang="en-US" sz="3200" smtClean="0">
              <a:latin typeface="+mj-lt"/>
            </a:endParaRPr>
          </a:p>
          <a:p>
            <a:pPr marL="457200" indent="-457200">
              <a:buFontTx/>
              <a:buChar char="-"/>
            </a:pPr>
            <a:r>
              <a:rPr lang="vi-VN" sz="3200" smtClean="0">
                <a:latin typeface="+mj-lt"/>
              </a:rPr>
              <a:t>Phương </a:t>
            </a:r>
            <a:r>
              <a:rPr lang="vi-VN" sz="3200">
                <a:latin typeface="+mj-lt"/>
              </a:rPr>
              <a:t>pháp này không kinh tế vì quạt phải chạy liên tục nên tiêu tốn điện năng nhiều và làm tuổi thọ quạt bị giảm đi</a:t>
            </a:r>
            <a:endParaRPr lang="en-US" sz="3200">
              <a:latin typeface="+mj-lt"/>
            </a:endParaRPr>
          </a:p>
        </p:txBody>
      </p:sp>
    </p:spTree>
    <p:extLst>
      <p:ext uri="{BB962C8B-B14F-4D97-AF65-F5344CB8AC3E}">
        <p14:creationId xmlns:p14="http://schemas.microsoft.com/office/powerpoint/2010/main" val="22835651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21</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073496"/>
            <a:ext cx="2149643" cy="4105739"/>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c. </a:t>
            </a:r>
            <a:r>
              <a:rPr lang="en-US" sz="3200" b="1" i="1">
                <a:latin typeface="Times New Roman" panose="02020603050405020304" pitchFamily="18" charset="0"/>
                <a:cs typeface="Times New Roman" panose="02020603050405020304" pitchFamily="18" charset="0"/>
              </a:rPr>
              <a:t>Điều chỉnh động cơ quạt bằng máy biến tần </a:t>
            </a:r>
            <a:r>
              <a:rPr lang="en-US" sz="3200" b="1" i="1" smtClean="0">
                <a:latin typeface="Times New Roman" panose="02020603050405020304" pitchFamily="18" charset="0"/>
                <a:cs typeface="Times New Roman" panose="02020603050405020304" pitchFamily="18" charset="0"/>
              </a:rPr>
              <a:t>số.</a:t>
            </a:r>
            <a:endParaRPr lang="en-US" sz="3200">
              <a:latin typeface="Times New Roman" panose="02020603050405020304" pitchFamily="18" charset="0"/>
              <a:cs typeface="Times New Roman" panose="02020603050405020304" pitchFamily="18" charset="0"/>
            </a:endParaRPr>
          </a:p>
        </p:txBody>
      </p:sp>
      <p:pic>
        <p:nvPicPr>
          <p:cNvPr id="12" name="Picture 11"/>
          <p:cNvPicPr/>
          <p:nvPr/>
        </p:nvPicPr>
        <p:blipFill>
          <a:blip r:embed="rId3">
            <a:extLst>
              <a:ext uri="{28A0092B-C50C-407E-A947-70E740481C1C}">
                <a14:useLocalDpi xmlns:a14="http://schemas.microsoft.com/office/drawing/2010/main" val="0"/>
              </a:ext>
            </a:extLst>
          </a:blip>
          <a:srcRect/>
          <a:stretch>
            <a:fillRect/>
          </a:stretch>
        </p:blipFill>
        <p:spPr bwMode="auto">
          <a:xfrm>
            <a:off x="4497778" y="1875169"/>
            <a:ext cx="7389422" cy="4957516"/>
          </a:xfrm>
          <a:prstGeom prst="rect">
            <a:avLst/>
          </a:prstGeom>
          <a:noFill/>
          <a:ln>
            <a:noFill/>
          </a:ln>
        </p:spPr>
      </p:pic>
    </p:spTree>
    <p:extLst>
      <p:ext uri="{BB962C8B-B14F-4D97-AF65-F5344CB8AC3E}">
        <p14:creationId xmlns:p14="http://schemas.microsoft.com/office/powerpoint/2010/main" val="14146838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22</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073496"/>
            <a:ext cx="10250906" cy="110184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c. </a:t>
            </a:r>
            <a:r>
              <a:rPr lang="en-US" sz="3200" b="1" i="1">
                <a:latin typeface="Times New Roman" panose="02020603050405020304" pitchFamily="18" charset="0"/>
                <a:cs typeface="Times New Roman" panose="02020603050405020304" pitchFamily="18" charset="0"/>
              </a:rPr>
              <a:t>Điều chỉnh động cơ quạt bằng máy biến tần </a:t>
            </a:r>
            <a:r>
              <a:rPr lang="en-US" sz="3200" b="1" i="1" smtClean="0">
                <a:latin typeface="Times New Roman" panose="02020603050405020304" pitchFamily="18" charset="0"/>
                <a:cs typeface="Times New Roman" panose="02020603050405020304" pitchFamily="18" charset="0"/>
              </a:rPr>
              <a:t>số.</a:t>
            </a:r>
            <a:endParaRPr lang="en-US" sz="3200">
              <a:latin typeface="Times New Roman" panose="02020603050405020304" pitchFamily="18" charset="0"/>
              <a:cs typeface="Times New Roman" panose="02020603050405020304" pitchFamily="18" charset="0"/>
            </a:endParaRPr>
          </a:p>
        </p:txBody>
      </p:sp>
      <p:sp>
        <p:nvSpPr>
          <p:cNvPr id="4" name="Rectangle 3"/>
          <p:cNvSpPr/>
          <p:nvPr/>
        </p:nvSpPr>
        <p:spPr>
          <a:xfrm>
            <a:off x="2568799" y="3544175"/>
            <a:ext cx="6633029" cy="2554545"/>
          </a:xfrm>
          <a:prstGeom prst="rect">
            <a:avLst/>
          </a:prstGeom>
        </p:spPr>
        <p:txBody>
          <a:bodyPr wrap="square">
            <a:spAutoFit/>
          </a:bodyPr>
          <a:lstStyle/>
          <a:p>
            <a:r>
              <a:rPr lang="vi-VN" sz="3200" smtClean="0">
                <a:latin typeface="Times New Roman" panose="02020603050405020304" pitchFamily="18" charset="0"/>
                <a:cs typeface="Times New Roman" panose="02020603050405020304" pitchFamily="18" charset="0"/>
              </a:rPr>
              <a:t>Hoạt </a:t>
            </a:r>
            <a:r>
              <a:rPr lang="vi-VN" sz="3200">
                <a:latin typeface="Times New Roman" panose="02020603050405020304" pitchFamily="18" charset="0"/>
                <a:cs typeface="Times New Roman" panose="02020603050405020304" pitchFamily="18" charset="0"/>
              </a:rPr>
              <a:t>động</a:t>
            </a:r>
            <a:r>
              <a:rPr lang="vi-VN" sz="3200" smtClean="0">
                <a:latin typeface="Times New Roman" panose="02020603050405020304" pitchFamily="18" charset="0"/>
                <a:cs typeface="Times New Roman" panose="02020603050405020304" pitchFamily="18" charset="0"/>
              </a:rPr>
              <a:t>.</a:t>
            </a:r>
            <a:endParaRPr lang="en-US" sz="3200" smtClean="0">
              <a:latin typeface="Times New Roman" panose="02020603050405020304" pitchFamily="18" charset="0"/>
              <a:cs typeface="Times New Roman" panose="02020603050405020304" pitchFamily="18" charset="0"/>
            </a:endParaRPr>
          </a:p>
          <a:p>
            <a:r>
              <a:rPr lang="vi-VN" sz="3200" smtClean="0">
                <a:latin typeface="Times New Roman" panose="02020603050405020304" pitchFamily="18" charset="0"/>
                <a:cs typeface="Times New Roman" panose="02020603050405020304" pitchFamily="18" charset="0"/>
              </a:rPr>
              <a:t>Dựa </a:t>
            </a:r>
            <a:r>
              <a:rPr lang="vi-VN" sz="3200">
                <a:latin typeface="Times New Roman" panose="02020603050405020304" pitchFamily="18" charset="0"/>
                <a:cs typeface="Times New Roman" panose="02020603050405020304" pitchFamily="18" charset="0"/>
              </a:rPr>
              <a:t>vào công thức tính toán tốc độ quay của động cơ không đồng bộ</a:t>
            </a:r>
            <a:r>
              <a:rPr lang="vi-VN" sz="3200" smtClean="0">
                <a:latin typeface="Times New Roman" panose="02020603050405020304" pitchFamily="18" charset="0"/>
                <a:cs typeface="Times New Roman" panose="02020603050405020304" pitchFamily="18" charset="0"/>
              </a:rPr>
              <a:t>:</a:t>
            </a:r>
            <a:endParaRPr lang="en-US" sz="3200" smtClean="0">
              <a:latin typeface="Times New Roman" panose="02020603050405020304" pitchFamily="18" charset="0"/>
              <a:cs typeface="Times New Roman" panose="02020603050405020304" pitchFamily="18" charset="0"/>
            </a:endParaRPr>
          </a:p>
          <a:p>
            <a:r>
              <a:rPr lang="vi-VN" sz="3200" smtClean="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n = 60f/P.(1 – s), người ta điều chỉnh tốc độ quạt bằng máy biến tần số. </a:t>
            </a:r>
          </a:p>
        </p:txBody>
      </p:sp>
    </p:spTree>
    <p:extLst>
      <p:ext uri="{BB962C8B-B14F-4D97-AF65-F5344CB8AC3E}">
        <p14:creationId xmlns:p14="http://schemas.microsoft.com/office/powerpoint/2010/main" val="34833902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23</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073496"/>
            <a:ext cx="10250906" cy="110184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c. </a:t>
            </a:r>
            <a:r>
              <a:rPr lang="en-US" sz="3200" b="1" i="1">
                <a:latin typeface="Times New Roman" panose="02020603050405020304" pitchFamily="18" charset="0"/>
                <a:cs typeface="Times New Roman" panose="02020603050405020304" pitchFamily="18" charset="0"/>
              </a:rPr>
              <a:t>Điều chỉnh động cơ quạt bằng máy biến tần </a:t>
            </a:r>
            <a:r>
              <a:rPr lang="en-US" sz="3200" b="1" i="1" smtClean="0">
                <a:latin typeface="Times New Roman" panose="02020603050405020304" pitchFamily="18" charset="0"/>
                <a:cs typeface="Times New Roman" panose="02020603050405020304" pitchFamily="18" charset="0"/>
              </a:rPr>
              <a:t>số.</a:t>
            </a:r>
            <a:endParaRPr lang="en-US" sz="3200">
              <a:latin typeface="Times New Roman" panose="02020603050405020304" pitchFamily="18" charset="0"/>
              <a:cs typeface="Times New Roman" panose="02020603050405020304" pitchFamily="18" charset="0"/>
            </a:endParaRPr>
          </a:p>
        </p:txBody>
      </p:sp>
      <p:sp>
        <p:nvSpPr>
          <p:cNvPr id="4" name="Rectangle 3"/>
          <p:cNvSpPr/>
          <p:nvPr/>
        </p:nvSpPr>
        <p:spPr>
          <a:xfrm>
            <a:off x="1741713" y="3373663"/>
            <a:ext cx="9111681" cy="3539430"/>
          </a:xfrm>
          <a:prstGeom prst="rect">
            <a:avLst/>
          </a:prstGeom>
        </p:spPr>
        <p:txBody>
          <a:bodyPr wrap="square">
            <a:spAutoFit/>
          </a:bodyPr>
          <a:lstStyle/>
          <a:p>
            <a:r>
              <a:rPr lang="vi-VN" sz="3200" smtClean="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Tín hiệu đưa vào máy biến tần có thể là áp suất hoặc nhiệt độ ngưng tụ. Do điều chỉnh vô cấp nên loại trừ được sự biến động đột ngột của áp suất ngưng tụ. Thiết bị được điều chỉnh vận hành theo kỹ thuật số, có thể gắn ngay cạnh dàn ngưng ngoài trời, sử dụng được điện 1 pha và 3 pha.</a:t>
            </a:r>
          </a:p>
          <a:p>
            <a:endParaRPr lang="vi-VN"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7364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24</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3</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NGƯNG TỤ</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3.2. Điều chỉnh dàn ngưng giải nhiệt gió</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073496"/>
            <a:ext cx="10250906" cy="110184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3.2.1. Điều chỉnh phía </a:t>
            </a: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Không khí</a:t>
            </a:r>
            <a:endParaRPr lang="en-US" sz="3200">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b="1">
                <a:latin typeface="Times New Roman" panose="02020603050405020304" pitchFamily="18" charset="0"/>
                <a:cs typeface="Times New Roman" panose="02020603050405020304" pitchFamily="18" charset="0"/>
              </a:rPr>
              <a:t>c. </a:t>
            </a:r>
            <a:r>
              <a:rPr lang="en-US" sz="3200" b="1" i="1">
                <a:latin typeface="Times New Roman" panose="02020603050405020304" pitchFamily="18" charset="0"/>
                <a:cs typeface="Times New Roman" panose="02020603050405020304" pitchFamily="18" charset="0"/>
              </a:rPr>
              <a:t>Điều chỉnh động cơ quạt bằng máy biến tần </a:t>
            </a:r>
            <a:r>
              <a:rPr lang="en-US" sz="3200" b="1" i="1" smtClean="0">
                <a:latin typeface="Times New Roman" panose="02020603050405020304" pitchFamily="18" charset="0"/>
                <a:cs typeface="Times New Roman" panose="02020603050405020304" pitchFamily="18" charset="0"/>
              </a:rPr>
              <a:t>số.</a:t>
            </a:r>
            <a:endParaRPr lang="en-US" sz="3200">
              <a:latin typeface="Times New Roman" panose="02020603050405020304" pitchFamily="18" charset="0"/>
              <a:cs typeface="Times New Roman" panose="02020603050405020304" pitchFamily="18" charset="0"/>
            </a:endParaRPr>
          </a:p>
        </p:txBody>
      </p:sp>
      <p:sp>
        <p:nvSpPr>
          <p:cNvPr id="4" name="Rectangle 3"/>
          <p:cNvSpPr/>
          <p:nvPr/>
        </p:nvSpPr>
        <p:spPr>
          <a:xfrm>
            <a:off x="1278368" y="3373663"/>
            <a:ext cx="10346115" cy="3539430"/>
          </a:xfrm>
          <a:prstGeom prst="rect">
            <a:avLst/>
          </a:prstGeom>
        </p:spPr>
        <p:txBody>
          <a:bodyPr wrap="square">
            <a:spAutoFit/>
          </a:bodyPr>
          <a:lstStyle/>
          <a:p>
            <a:r>
              <a:rPr lang="vi-VN" sz="3200" smtClean="0">
                <a:latin typeface="Times New Roman" panose="02020603050405020304" pitchFamily="18" charset="0"/>
                <a:cs typeface="Times New Roman" panose="02020603050405020304" pitchFamily="18" charset="0"/>
              </a:rPr>
              <a:t>Ưu </a:t>
            </a:r>
            <a:r>
              <a:rPr lang="vi-VN" sz="3200">
                <a:latin typeface="Times New Roman" panose="02020603050405020304" pitchFamily="18" charset="0"/>
                <a:cs typeface="Times New Roman" panose="02020603050405020304" pitchFamily="18" charset="0"/>
              </a:rPr>
              <a:t>điểm.</a:t>
            </a:r>
          </a:p>
          <a:p>
            <a:r>
              <a:rPr lang="vi-VN" sz="3200">
                <a:latin typeface="Times New Roman" panose="02020603050405020304" pitchFamily="18" charset="0"/>
                <a:cs typeface="Times New Roman" panose="02020603050405020304" pitchFamily="18" charset="0"/>
              </a:rPr>
              <a:t>- Có thể điều chỉnh vô cấp với độ chính xác cao đối với áp suất và nhiệt độ ngưng tụ.</a:t>
            </a:r>
          </a:p>
          <a:p>
            <a:r>
              <a:rPr lang="vi-VN" sz="3200">
                <a:latin typeface="Times New Roman" panose="02020603050405020304" pitchFamily="18" charset="0"/>
                <a:cs typeface="Times New Roman" panose="02020603050405020304" pitchFamily="18" charset="0"/>
              </a:rPr>
              <a:t>- Không gây tiếng ồn, tiết kiệm được điện năng</a:t>
            </a:r>
          </a:p>
          <a:p>
            <a:r>
              <a:rPr lang="vi-VN" sz="3200">
                <a:latin typeface="Times New Roman" panose="02020603050405020304" pitchFamily="18" charset="0"/>
                <a:cs typeface="Times New Roman" panose="02020603050405020304" pitchFamily="18" charset="0"/>
              </a:rPr>
              <a:t>Nhược điểm.</a:t>
            </a:r>
          </a:p>
          <a:p>
            <a:r>
              <a:rPr lang="vi-VN" sz="3200">
                <a:latin typeface="Times New Roman" panose="02020603050405020304" pitchFamily="18" charset="0"/>
                <a:cs typeface="Times New Roman" panose="02020603050405020304" pitchFamily="18" charset="0"/>
              </a:rPr>
              <a:t>- Phương pháp này chỉ sử dụng cho các động cơ quạt có công suất từ 3HP trở lên.</a:t>
            </a:r>
          </a:p>
        </p:txBody>
      </p:sp>
    </p:spTree>
    <p:extLst>
      <p:ext uri="{BB962C8B-B14F-4D97-AF65-F5344CB8AC3E}">
        <p14:creationId xmlns:p14="http://schemas.microsoft.com/office/powerpoint/2010/main" val="10760327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25</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Câu 1: </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073496"/>
            <a:ext cx="10250906" cy="1101840"/>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Nêu ưu và nhược điểm của phương pháp </a:t>
            </a:r>
            <a:r>
              <a:rPr lang="en-US" sz="3200" b="1" i="1" smtClean="0">
                <a:latin typeface="Times New Roman" panose="02020603050405020304" pitchFamily="18" charset="0"/>
                <a:cs typeface="Times New Roman" panose="02020603050405020304" pitchFamily="18" charset="0"/>
              </a:rPr>
              <a:t>Điều </a:t>
            </a:r>
            <a:r>
              <a:rPr lang="en-US" sz="3200" b="1" i="1">
                <a:latin typeface="Times New Roman" panose="02020603050405020304" pitchFamily="18" charset="0"/>
                <a:cs typeface="Times New Roman" panose="02020603050405020304" pitchFamily="18" charset="0"/>
              </a:rPr>
              <a:t>chỉnh động cơ quạt bằng máy biến tần </a:t>
            </a:r>
            <a:r>
              <a:rPr lang="en-US" sz="3200" b="1" i="1" smtClean="0">
                <a:latin typeface="Times New Roman" panose="02020603050405020304" pitchFamily="18" charset="0"/>
                <a:cs typeface="Times New Roman" panose="02020603050405020304" pitchFamily="18" charset="0"/>
              </a:rPr>
              <a:t>số.</a:t>
            </a:r>
            <a:endParaRPr lang="en-US" sz="3200">
              <a:latin typeface="Times New Roman" panose="02020603050405020304" pitchFamily="18" charset="0"/>
              <a:cs typeface="Times New Roman" panose="02020603050405020304" pitchFamily="18" charset="0"/>
            </a:endParaRPr>
          </a:p>
        </p:txBody>
      </p:sp>
      <p:sp>
        <p:nvSpPr>
          <p:cNvPr id="11" name="Rectangle 2"/>
          <p:cNvSpPr>
            <a:spLocks noChangeArrowheads="1"/>
          </p:cNvSpPr>
          <p:nvPr/>
        </p:nvSpPr>
        <p:spPr bwMode="auto">
          <a:xfrm>
            <a:off x="994610" y="3712749"/>
            <a:ext cx="11197390" cy="908298"/>
          </a:xfrm>
          <a:prstGeom prst="rect">
            <a:avLst/>
          </a:prstGeom>
          <a:solidFill>
            <a:schemeClr val="accent6">
              <a:lumMod val="50000"/>
            </a:schemeClr>
          </a:solidFill>
          <a:ln>
            <a:noFill/>
          </a:ln>
          <a:extLst/>
        </p:spPr>
        <p:txBody>
          <a:bodyPr/>
          <a:lstStyle/>
          <a:p>
            <a:pPr marL="514350" lvl="0" indent="-514350">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Câu 2: </a:t>
            </a:r>
            <a:endParaRPr lang="en-US" altLang="en-US" sz="3600" b="1" dirty="0">
              <a:solidFill>
                <a:srgbClr val="FF0000"/>
              </a:solidFill>
              <a:latin typeface="Times New Roman" pitchFamily="18" charset="0"/>
              <a:cs typeface="Times New Roman" pitchFamily="18" charset="0"/>
            </a:endParaRPr>
          </a:p>
        </p:txBody>
      </p:sp>
      <p:sp>
        <p:nvSpPr>
          <p:cNvPr id="15" name="Rectangle 14"/>
          <p:cNvSpPr/>
          <p:nvPr/>
        </p:nvSpPr>
        <p:spPr>
          <a:xfrm>
            <a:off x="1315453" y="5162802"/>
            <a:ext cx="10250906" cy="1126462"/>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Mục đích của phương pháp tự động hóa dàn ngưng giải nhiệt gió là gì?</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24371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26</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4" name="Rectangle 3"/>
          <p:cNvSpPr/>
          <p:nvPr/>
        </p:nvSpPr>
        <p:spPr>
          <a:xfrm>
            <a:off x="994610" y="2515291"/>
            <a:ext cx="10346115" cy="4031873"/>
          </a:xfrm>
          <a:prstGeom prst="rect">
            <a:avLst/>
          </a:prstGeom>
        </p:spPr>
        <p:txBody>
          <a:bodyPr wrap="square">
            <a:spAutoFit/>
          </a:bodyPr>
          <a:lstStyle/>
          <a:p>
            <a:r>
              <a:rPr lang="vi-VN" sz="3200" smtClean="0">
                <a:latin typeface="Times New Roman" panose="02020603050405020304" pitchFamily="18" charset="0"/>
                <a:cs typeface="Times New Roman" panose="02020603050405020304" pitchFamily="18" charset="0"/>
              </a:rPr>
              <a:t>Ưu </a:t>
            </a:r>
            <a:r>
              <a:rPr lang="vi-VN" sz="3200">
                <a:latin typeface="Times New Roman" panose="02020603050405020304" pitchFamily="18" charset="0"/>
                <a:cs typeface="Times New Roman" panose="02020603050405020304" pitchFamily="18" charset="0"/>
              </a:rPr>
              <a:t>điểm.</a:t>
            </a:r>
          </a:p>
          <a:p>
            <a:r>
              <a:rPr lang="vi-VN" sz="320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điều </a:t>
            </a:r>
            <a:r>
              <a:rPr lang="vi-VN" sz="3200">
                <a:latin typeface="Times New Roman" panose="02020603050405020304" pitchFamily="18" charset="0"/>
                <a:cs typeface="Times New Roman" panose="02020603050405020304" pitchFamily="18" charset="0"/>
              </a:rPr>
              <a:t>chỉnh vô cấp với độ chính xác cao đối với áp suất và nhiệt độ ngưng tụ.</a:t>
            </a:r>
          </a:p>
          <a:p>
            <a:pPr marL="457200" indent="-457200">
              <a:buFontTx/>
              <a:buChar char="-"/>
            </a:pPr>
            <a:r>
              <a:rPr lang="vi-VN" sz="3200" smtClean="0">
                <a:latin typeface="Times New Roman" panose="02020603050405020304" pitchFamily="18" charset="0"/>
                <a:cs typeface="Times New Roman" panose="02020603050405020304" pitchFamily="18" charset="0"/>
              </a:rPr>
              <a:t>Không </a:t>
            </a:r>
            <a:r>
              <a:rPr lang="vi-VN" sz="3200">
                <a:latin typeface="Times New Roman" panose="02020603050405020304" pitchFamily="18" charset="0"/>
                <a:cs typeface="Times New Roman" panose="02020603050405020304" pitchFamily="18" charset="0"/>
              </a:rPr>
              <a:t>gây tiếng ồn, </a:t>
            </a:r>
            <a:endParaRPr lang="en-US" sz="3200" smtClean="0">
              <a:latin typeface="Times New Roman" panose="02020603050405020304" pitchFamily="18" charset="0"/>
              <a:cs typeface="Times New Roman" panose="02020603050405020304" pitchFamily="18" charset="0"/>
            </a:endParaRPr>
          </a:p>
          <a:p>
            <a:pPr marL="457200" indent="-457200">
              <a:buFontTx/>
              <a:buChar char="-"/>
            </a:pPr>
            <a:r>
              <a:rPr lang="en-US" sz="3200" smtClean="0">
                <a:latin typeface="Times New Roman" panose="02020603050405020304" pitchFamily="18" charset="0"/>
                <a:cs typeface="Times New Roman" panose="02020603050405020304" pitchFamily="18" charset="0"/>
              </a:rPr>
              <a:t>T</a:t>
            </a:r>
            <a:r>
              <a:rPr lang="vi-VN" sz="3200" smtClean="0">
                <a:latin typeface="Times New Roman" panose="02020603050405020304" pitchFamily="18" charset="0"/>
                <a:cs typeface="Times New Roman" panose="02020603050405020304" pitchFamily="18" charset="0"/>
              </a:rPr>
              <a:t>iết </a:t>
            </a:r>
            <a:r>
              <a:rPr lang="vi-VN" sz="3200">
                <a:latin typeface="Times New Roman" panose="02020603050405020304" pitchFamily="18" charset="0"/>
                <a:cs typeface="Times New Roman" panose="02020603050405020304" pitchFamily="18" charset="0"/>
              </a:rPr>
              <a:t>kiệm được điện năng</a:t>
            </a:r>
          </a:p>
          <a:p>
            <a:r>
              <a:rPr lang="vi-VN" sz="3200">
                <a:latin typeface="Times New Roman" panose="02020603050405020304" pitchFamily="18" charset="0"/>
                <a:cs typeface="Times New Roman" panose="02020603050405020304" pitchFamily="18" charset="0"/>
              </a:rPr>
              <a:t>Nhược điểm.</a:t>
            </a:r>
          </a:p>
          <a:p>
            <a:r>
              <a:rPr lang="vi-VN" sz="3200">
                <a:latin typeface="Times New Roman" panose="02020603050405020304" pitchFamily="18" charset="0"/>
                <a:cs typeface="Times New Roman" panose="02020603050405020304" pitchFamily="18" charset="0"/>
              </a:rPr>
              <a:t>- Phương pháp này chỉ sử dụng cho các động cơ quạt có công suất từ 3HP trở lên.</a:t>
            </a:r>
          </a:p>
        </p:txBody>
      </p:sp>
      <p:sp>
        <p:nvSpPr>
          <p:cNvPr id="9" name="Rectangle 2"/>
          <p:cNvSpPr>
            <a:spLocks noChangeArrowheads="1"/>
          </p:cNvSpPr>
          <p:nvPr/>
        </p:nvSpPr>
        <p:spPr bwMode="auto">
          <a:xfrm>
            <a:off x="994610" y="1259796"/>
            <a:ext cx="11197390" cy="908298"/>
          </a:xfrm>
          <a:prstGeom prst="rect">
            <a:avLst/>
          </a:prstGeom>
          <a:solidFill>
            <a:schemeClr val="accent6">
              <a:lumMod val="50000"/>
            </a:schemeClr>
          </a:solidFill>
          <a:ln>
            <a:noFill/>
          </a:ln>
          <a:extLst/>
        </p:spPr>
        <p:txBody>
          <a:bodyPr/>
          <a:lstStyle/>
          <a:p>
            <a:pPr marL="514350" indent="-514350">
              <a:lnSpc>
                <a:spcPct val="150000"/>
              </a:lnSpc>
              <a:spcBef>
                <a:spcPct val="20000"/>
              </a:spcBef>
              <a:buClr>
                <a:srgbClr val="B8FA56"/>
              </a:buClr>
              <a:buSzPct val="70000"/>
              <a:defRPr/>
            </a:pPr>
            <a:r>
              <a:rPr lang="en-US" altLang="en-US" sz="3600" b="1">
                <a:solidFill>
                  <a:srgbClr val="FF0000"/>
                </a:solidFill>
                <a:latin typeface="Times New Roman" pitchFamily="18" charset="0"/>
                <a:cs typeface="Times New Roman" pitchFamily="18" charset="0"/>
              </a:rPr>
              <a:t>Trả lời Câu </a:t>
            </a:r>
            <a:r>
              <a:rPr lang="en-US" altLang="en-US" sz="3600" b="1" smtClean="0">
                <a:solidFill>
                  <a:srgbClr val="FF0000"/>
                </a:solidFill>
                <a:latin typeface="Times New Roman" pitchFamily="18" charset="0"/>
                <a:cs typeface="Times New Roman" pitchFamily="18" charset="0"/>
              </a:rPr>
              <a:t>1: </a:t>
            </a:r>
            <a:endParaRPr lang="en-US" altLang="en-US" sz="3600" b="1">
              <a:solidFill>
                <a:srgbClr val="FF0000"/>
              </a:solidFill>
              <a:latin typeface="Times New Roman" pitchFamily="18" charset="0"/>
              <a:cs typeface="Times New Roman" pitchFamily="18" charset="0"/>
            </a:endParaRPr>
          </a:p>
          <a:p>
            <a:pPr marL="514350" lvl="0" indent="-514350">
              <a:lnSpc>
                <a:spcPct val="150000"/>
              </a:lnSpc>
              <a:spcBef>
                <a:spcPct val="20000"/>
              </a:spcBef>
              <a:buClr>
                <a:srgbClr val="B8FA56"/>
              </a:buClr>
              <a:buSzPct val="70000"/>
              <a:defRPr/>
            </a:pP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7659972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27</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4" name="Rectangle 3"/>
          <p:cNvSpPr/>
          <p:nvPr/>
        </p:nvSpPr>
        <p:spPr>
          <a:xfrm>
            <a:off x="1096210" y="2677763"/>
            <a:ext cx="10346115" cy="3737433"/>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Mục đích của phương pháp tự động hóa dàn ngưng giải nhiệt gió là </a:t>
            </a: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05000"/>
              </a:lnSpc>
              <a:spcBef>
                <a:spcPts val="100"/>
              </a:spcBef>
              <a:tabLst>
                <a:tab pos="2743200" algn="ctr"/>
                <a:tab pos="5486400" algn="r"/>
              </a:tabLst>
            </a:pPr>
            <a:r>
              <a:rPr lang="pt-BR" sz="3200" b="1" smtClean="0">
                <a:latin typeface="Times New Roman" panose="02020603050405020304" pitchFamily="18" charset="0"/>
                <a:cs typeface="Times New Roman" panose="02020603050405020304" pitchFamily="18" charset="0"/>
              </a:rPr>
              <a:t>- </a:t>
            </a:r>
            <a:r>
              <a:rPr lang="en-US" sz="3200" smtClean="0"/>
              <a:t>duy </a:t>
            </a:r>
            <a:r>
              <a:rPr lang="en-US" sz="3200"/>
              <a:t>trì  P</a:t>
            </a:r>
            <a:r>
              <a:rPr lang="en-US" sz="3200" baseline="-25000"/>
              <a:t>K</a:t>
            </a:r>
            <a:r>
              <a:rPr lang="en-US" sz="3200"/>
              <a:t> dao động trong giới hạn cho phép. Việc giữ cho P</a:t>
            </a:r>
            <a:r>
              <a:rPr lang="en-US" sz="3200" baseline="-25000"/>
              <a:t>K</a:t>
            </a:r>
            <a:r>
              <a:rPr lang="en-US" sz="3200"/>
              <a:t> ở 1 giới hạn cho phép là cần thiết vì P</a:t>
            </a:r>
            <a:r>
              <a:rPr lang="en-US" sz="3200" baseline="-25000"/>
              <a:t>k </a:t>
            </a:r>
            <a:r>
              <a:rPr lang="en-US" sz="3200"/>
              <a:t>tăng sẽ làm tăng tiêu hao điện năng, giảm độ bền thiết bị, giảm năng suất lạnh. Tự động hóa </a:t>
            </a:r>
            <a:r>
              <a:rPr lang="en-US" sz="3200" smtClean="0"/>
              <a:t>là điều chỉnh lưu </a:t>
            </a:r>
            <a:r>
              <a:rPr lang="en-US" sz="3200"/>
              <a:t>lượng gió làm mát.</a:t>
            </a:r>
          </a:p>
          <a:p>
            <a:pPr algn="just">
              <a:lnSpc>
                <a:spcPct val="105000"/>
              </a:lnSpc>
              <a:spcBef>
                <a:spcPts val="100"/>
              </a:spcBef>
              <a:spcAft>
                <a:spcPts val="0"/>
              </a:spcAft>
              <a:tabLst>
                <a:tab pos="2743200" algn="ctr"/>
                <a:tab pos="5486400" algn="r"/>
              </a:tabLst>
            </a:pPr>
            <a:endParaRPr lang="en-US" sz="320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994610" y="1259796"/>
            <a:ext cx="11197390" cy="908298"/>
          </a:xfrm>
          <a:prstGeom prst="rect">
            <a:avLst/>
          </a:prstGeom>
          <a:solidFill>
            <a:schemeClr val="accent6">
              <a:lumMod val="50000"/>
            </a:schemeClr>
          </a:solidFill>
          <a:ln>
            <a:noFill/>
          </a:ln>
          <a:extLst/>
        </p:spPr>
        <p:txBody>
          <a:bodyPr/>
          <a:lstStyle/>
          <a:p>
            <a:pPr marL="514350" indent="-514350">
              <a:lnSpc>
                <a:spcPct val="150000"/>
              </a:lnSpc>
              <a:spcBef>
                <a:spcPct val="20000"/>
              </a:spcBef>
              <a:buClr>
                <a:srgbClr val="B8FA56"/>
              </a:buClr>
              <a:buSzPct val="70000"/>
              <a:defRPr/>
            </a:pPr>
            <a:r>
              <a:rPr lang="en-US" altLang="en-US" sz="3600" b="1">
                <a:solidFill>
                  <a:srgbClr val="FF0000"/>
                </a:solidFill>
                <a:latin typeface="Times New Roman" pitchFamily="18" charset="0"/>
                <a:cs typeface="Times New Roman" pitchFamily="18" charset="0"/>
              </a:rPr>
              <a:t>Trả lời Câu </a:t>
            </a:r>
            <a:r>
              <a:rPr lang="en-US" altLang="en-US" sz="3600" b="1" smtClean="0">
                <a:solidFill>
                  <a:srgbClr val="FF0000"/>
                </a:solidFill>
                <a:latin typeface="Times New Roman" pitchFamily="18" charset="0"/>
                <a:cs typeface="Times New Roman" pitchFamily="18" charset="0"/>
              </a:rPr>
              <a:t>2: </a:t>
            </a:r>
            <a:endParaRPr lang="en-US" altLang="en-US" sz="3600" b="1">
              <a:solidFill>
                <a:srgbClr val="FF0000"/>
              </a:solidFill>
              <a:latin typeface="Times New Roman" pitchFamily="18" charset="0"/>
              <a:cs typeface="Times New Roman" pitchFamily="18" charset="0"/>
            </a:endParaRPr>
          </a:p>
          <a:p>
            <a:pPr marL="514350" lvl="0" indent="-514350">
              <a:lnSpc>
                <a:spcPct val="150000"/>
              </a:lnSpc>
              <a:spcBef>
                <a:spcPct val="20000"/>
              </a:spcBef>
              <a:buClr>
                <a:srgbClr val="B8FA56"/>
              </a:buClr>
              <a:buSzPct val="70000"/>
              <a:defRPr/>
            </a:pP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2169188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28</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Câu 3: </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10" y="2073496"/>
            <a:ext cx="10250906"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Nêu đặc điểm của phương pháp Alco ?</a:t>
            </a:r>
            <a:endParaRPr lang="en-US" sz="3200">
              <a:latin typeface="Times New Roman" panose="02020603050405020304" pitchFamily="18" charset="0"/>
              <a:cs typeface="Times New Roman" panose="02020603050405020304" pitchFamily="18" charset="0"/>
            </a:endParaRPr>
          </a:p>
        </p:txBody>
      </p:sp>
      <p:sp>
        <p:nvSpPr>
          <p:cNvPr id="11" name="Rectangle 2"/>
          <p:cNvSpPr>
            <a:spLocks noChangeArrowheads="1"/>
          </p:cNvSpPr>
          <p:nvPr/>
        </p:nvSpPr>
        <p:spPr bwMode="auto">
          <a:xfrm>
            <a:off x="994610" y="3712749"/>
            <a:ext cx="11197390" cy="908298"/>
          </a:xfrm>
          <a:prstGeom prst="rect">
            <a:avLst/>
          </a:prstGeom>
          <a:solidFill>
            <a:schemeClr val="accent6">
              <a:lumMod val="50000"/>
            </a:schemeClr>
          </a:solidFill>
          <a:ln>
            <a:noFill/>
          </a:ln>
          <a:extLst/>
        </p:spPr>
        <p:txBody>
          <a:bodyPr/>
          <a:lstStyle/>
          <a:p>
            <a:pPr marL="514350" lvl="0" indent="-514350">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Câu 4: </a:t>
            </a:r>
            <a:endParaRPr lang="en-US" altLang="en-US" sz="3600" b="1" dirty="0">
              <a:solidFill>
                <a:srgbClr val="FF0000"/>
              </a:solidFill>
              <a:latin typeface="Times New Roman" pitchFamily="18" charset="0"/>
              <a:cs typeface="Times New Roman" pitchFamily="18" charset="0"/>
            </a:endParaRPr>
          </a:p>
        </p:txBody>
      </p:sp>
      <p:sp>
        <p:nvSpPr>
          <p:cNvPr id="15" name="Rectangle 14"/>
          <p:cNvSpPr/>
          <p:nvPr/>
        </p:nvSpPr>
        <p:spPr>
          <a:xfrm>
            <a:off x="1315453" y="5162802"/>
            <a:ext cx="10250906"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Nêu đặc điểm </a:t>
            </a: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của </a:t>
            </a:r>
            <a:r>
              <a:rPr lang="pt-BR" sz="3200" b="1">
                <a:latin typeface="Times New Roman" panose="02020603050405020304" pitchFamily="18" charset="0"/>
                <a:ea typeface="Times New Roman" panose="02020603050405020304" pitchFamily="18" charset="0"/>
                <a:cs typeface="Times New Roman" panose="02020603050405020304" pitchFamily="18" charset="0"/>
              </a:rPr>
              <a:t>phương pháp </a:t>
            </a: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Danfoss </a:t>
            </a:r>
            <a:r>
              <a:rPr lang="pt-BR" sz="3200" b="1">
                <a:latin typeface="Times New Roman" panose="02020603050405020304" pitchFamily="18" charset="0"/>
                <a:ea typeface="Times New Roman" panose="02020603050405020304" pitchFamily="18" charset="0"/>
                <a:cs typeface="Times New Roman" panose="02020603050405020304" pitchFamily="18" charset="0"/>
              </a:rPr>
              <a:t>?</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55620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29</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4" name="Rectangle 3"/>
          <p:cNvSpPr/>
          <p:nvPr/>
        </p:nvSpPr>
        <p:spPr>
          <a:xfrm>
            <a:off x="994610" y="2793091"/>
            <a:ext cx="10346115" cy="2062103"/>
          </a:xfrm>
          <a:prstGeom prst="rect">
            <a:avLst/>
          </a:prstGeom>
        </p:spPr>
        <p:txBody>
          <a:bodyPr wrap="square">
            <a:spAutoFit/>
          </a:bodyPr>
          <a:lstStyle/>
          <a:p>
            <a:r>
              <a:rPr lang="en-US" sz="3200" smtClean="0">
                <a:latin typeface="Times New Roman" panose="02020603050405020304" pitchFamily="18" charset="0"/>
                <a:cs typeface="Times New Roman" panose="02020603050405020304" pitchFamily="18" charset="0"/>
              </a:rPr>
              <a:t>Phương pháp Alco dùng 1 van đặt ở sau Dàn ngưng , tín hiệu đưa vào van là áp suất ngưng tụ.</a:t>
            </a:r>
          </a:p>
          <a:p>
            <a:r>
              <a:rPr lang="en-US" sz="3200" smtClean="0">
                <a:latin typeface="Times New Roman" panose="02020603050405020304" pitchFamily="18" charset="0"/>
                <a:cs typeface="Times New Roman" panose="02020603050405020304" pitchFamily="18" charset="0"/>
              </a:rPr>
              <a:t>Thông qua tín hiệu áp suất mà van đóng mở để điều chỉnh lưu lượng. </a:t>
            </a:r>
            <a:endParaRPr lang="vi-VN" sz="320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994610" y="1259796"/>
            <a:ext cx="11197390" cy="908298"/>
          </a:xfrm>
          <a:prstGeom prst="rect">
            <a:avLst/>
          </a:prstGeom>
          <a:solidFill>
            <a:schemeClr val="accent6">
              <a:lumMod val="50000"/>
            </a:schemeClr>
          </a:solidFill>
          <a:ln>
            <a:noFill/>
          </a:ln>
          <a:extLst/>
        </p:spPr>
        <p:txBody>
          <a:bodyPr/>
          <a:lstStyle/>
          <a:p>
            <a:pPr marL="514350" indent="-514350">
              <a:lnSpc>
                <a:spcPct val="150000"/>
              </a:lnSpc>
              <a:spcBef>
                <a:spcPct val="20000"/>
              </a:spcBef>
              <a:buClr>
                <a:srgbClr val="B8FA56"/>
              </a:buClr>
              <a:buSzPct val="70000"/>
              <a:defRPr/>
            </a:pPr>
            <a:r>
              <a:rPr lang="en-US" altLang="en-US" sz="3600" b="1">
                <a:solidFill>
                  <a:srgbClr val="FF0000"/>
                </a:solidFill>
                <a:latin typeface="Times New Roman" pitchFamily="18" charset="0"/>
                <a:cs typeface="Times New Roman" pitchFamily="18" charset="0"/>
              </a:rPr>
              <a:t>Trả lời Câu </a:t>
            </a:r>
            <a:r>
              <a:rPr lang="en-US" altLang="en-US" sz="3600" b="1" smtClean="0">
                <a:solidFill>
                  <a:srgbClr val="FF0000"/>
                </a:solidFill>
                <a:latin typeface="Times New Roman" pitchFamily="18" charset="0"/>
                <a:cs typeface="Times New Roman" pitchFamily="18" charset="0"/>
              </a:rPr>
              <a:t>3: </a:t>
            </a:r>
            <a:endParaRPr lang="en-US" altLang="en-US" sz="3600" b="1">
              <a:solidFill>
                <a:srgbClr val="FF0000"/>
              </a:solidFill>
              <a:latin typeface="Times New Roman" pitchFamily="18" charset="0"/>
              <a:cs typeface="Times New Roman" pitchFamily="18" charset="0"/>
            </a:endParaRPr>
          </a:p>
          <a:p>
            <a:pPr marL="514350" lvl="0" indent="-514350">
              <a:lnSpc>
                <a:spcPct val="150000"/>
              </a:lnSpc>
              <a:spcBef>
                <a:spcPct val="20000"/>
              </a:spcBef>
              <a:buClr>
                <a:srgbClr val="B8FA56"/>
              </a:buClr>
              <a:buSzPct val="70000"/>
              <a:defRPr/>
            </a:pP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1962367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10</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t>30</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4" name="Rectangle 3"/>
          <p:cNvSpPr/>
          <p:nvPr/>
        </p:nvSpPr>
        <p:spPr>
          <a:xfrm>
            <a:off x="994610" y="2793091"/>
            <a:ext cx="10346115" cy="3046988"/>
          </a:xfrm>
          <a:prstGeom prst="rect">
            <a:avLst/>
          </a:prstGeom>
        </p:spPr>
        <p:txBody>
          <a:bodyPr wrap="square">
            <a:spAutoFit/>
          </a:bodyPr>
          <a:lstStyle/>
          <a:p>
            <a:r>
              <a:rPr lang="en-US" sz="3200" smtClean="0">
                <a:latin typeface="Times New Roman" panose="02020603050405020304" pitchFamily="18" charset="0"/>
                <a:cs typeface="Times New Roman" panose="02020603050405020304" pitchFamily="18" charset="0"/>
              </a:rPr>
              <a:t>Phương pháp Danfoss  dùng 2 van KVR và NRD đặt ở sau Dàn ngưng , tín hiệu đưa vào van là áp suất ngưng tụ.</a:t>
            </a:r>
          </a:p>
          <a:p>
            <a:r>
              <a:rPr lang="en-US" sz="3200" smtClean="0">
                <a:latin typeface="Times New Roman" panose="02020603050405020304" pitchFamily="18" charset="0"/>
                <a:cs typeface="Times New Roman" panose="02020603050405020304" pitchFamily="18" charset="0"/>
              </a:rPr>
              <a:t>- Một phần hơi từ đầu đẩy được đưa qua van NRD vào trước bình chứa để điều chỉnh lưu lượng</a:t>
            </a:r>
          </a:p>
          <a:p>
            <a:r>
              <a:rPr lang="en-US" sz="3200" smtClean="0">
                <a:latin typeface="Times New Roman" panose="02020603050405020304" pitchFamily="18" charset="0"/>
                <a:cs typeface="Times New Roman" panose="02020603050405020304" pitchFamily="18" charset="0"/>
              </a:rPr>
              <a:t>- Thông qua tín hiệu áp suất mà van đóng mở để điều chỉnh lưu lượng. </a:t>
            </a:r>
            <a:endParaRPr lang="vi-VN" sz="320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994610" y="1259796"/>
            <a:ext cx="11197390" cy="908298"/>
          </a:xfrm>
          <a:prstGeom prst="rect">
            <a:avLst/>
          </a:prstGeom>
          <a:solidFill>
            <a:schemeClr val="accent6">
              <a:lumMod val="50000"/>
            </a:schemeClr>
          </a:solidFill>
          <a:ln>
            <a:noFill/>
          </a:ln>
          <a:extLst/>
        </p:spPr>
        <p:txBody>
          <a:bodyPr/>
          <a:lstStyle/>
          <a:p>
            <a:pPr marL="514350" indent="-514350">
              <a:lnSpc>
                <a:spcPct val="150000"/>
              </a:lnSpc>
              <a:spcBef>
                <a:spcPct val="20000"/>
              </a:spcBef>
              <a:buClr>
                <a:srgbClr val="B8FA56"/>
              </a:buClr>
              <a:buSzPct val="70000"/>
              <a:defRPr/>
            </a:pPr>
            <a:r>
              <a:rPr lang="en-US" altLang="en-US" sz="3600" b="1">
                <a:solidFill>
                  <a:srgbClr val="FF0000"/>
                </a:solidFill>
                <a:latin typeface="Times New Roman" pitchFamily="18" charset="0"/>
                <a:cs typeface="Times New Roman" pitchFamily="18" charset="0"/>
              </a:rPr>
              <a:t>Trả lời Câu </a:t>
            </a:r>
            <a:r>
              <a:rPr lang="en-US" altLang="en-US" sz="3600" b="1" smtClean="0">
                <a:solidFill>
                  <a:srgbClr val="FF0000"/>
                </a:solidFill>
                <a:latin typeface="Times New Roman" pitchFamily="18" charset="0"/>
                <a:cs typeface="Times New Roman" pitchFamily="18" charset="0"/>
              </a:rPr>
              <a:t>4: </a:t>
            </a:r>
            <a:endParaRPr lang="en-US" altLang="en-US" sz="3600" b="1">
              <a:solidFill>
                <a:srgbClr val="FF0000"/>
              </a:solidFill>
              <a:latin typeface="Times New Roman" pitchFamily="18" charset="0"/>
              <a:cs typeface="Times New Roman" pitchFamily="18" charset="0"/>
            </a:endParaRPr>
          </a:p>
          <a:p>
            <a:pPr marL="514350" lvl="0" indent="-514350">
              <a:lnSpc>
                <a:spcPct val="150000"/>
              </a:lnSpc>
              <a:spcBef>
                <a:spcPct val="20000"/>
              </a:spcBef>
              <a:buClr>
                <a:srgbClr val="B8FA56"/>
              </a:buClr>
              <a:buSzPct val="70000"/>
              <a:defRPr/>
            </a:pP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66345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1463040" y="1615440"/>
            <a:ext cx="9602139" cy="3429000"/>
          </a:xfrm>
        </p:spPr>
        <p:txBody>
          <a:bodyPr>
            <a:normAutofit fontScale="92500"/>
          </a:bodyPr>
          <a:lstStyle/>
          <a:p>
            <a:pPr algn="ctr" eaLnBrk="1" hangingPunct="1">
              <a:buFont typeface="Wingdings" panose="05000000000000000000" pitchFamily="2" charset="2"/>
              <a:buNone/>
              <a:defRPr/>
            </a:pPr>
            <a:r>
              <a:rPr lang="pt-BR" altLang="en-US" b="1" dirty="0" smtClean="0"/>
              <a:t>    </a:t>
            </a:r>
            <a:r>
              <a:rPr lang="pt-BR" altLang="en-US" sz="4800" b="1" dirty="0">
                <a:solidFill>
                  <a:srgbClr val="FF0000"/>
                </a:solidFill>
              </a:rPr>
              <a:t>Chuẩn bị bài cho </a:t>
            </a:r>
            <a:r>
              <a:rPr lang="pt-BR" altLang="en-US" sz="4800" b="1">
                <a:solidFill>
                  <a:srgbClr val="FF0000"/>
                </a:solidFill>
              </a:rPr>
              <a:t>tuần </a:t>
            </a:r>
            <a:r>
              <a:rPr lang="pt-BR" altLang="en-US" sz="4800" b="1" smtClean="0">
                <a:solidFill>
                  <a:srgbClr val="FF0000"/>
                </a:solidFill>
              </a:rPr>
              <a:t>11</a:t>
            </a:r>
            <a:endParaRPr lang="pt-BR" altLang="en-US" sz="4800" b="1" dirty="0">
              <a:solidFill>
                <a:srgbClr val="FF0000"/>
              </a:solidFill>
            </a:endParaRPr>
          </a:p>
          <a:p>
            <a:pPr algn="ctr" eaLnBrk="1" hangingPunct="1">
              <a:buFont typeface="Wingdings" panose="05000000000000000000" pitchFamily="2" charset="2"/>
              <a:buNone/>
              <a:defRPr/>
            </a:pPr>
            <a:endParaRPr lang="en-US" altLang="en-US" dirty="0" smtClean="0">
              <a:solidFill>
                <a:srgbClr val="FF0000"/>
              </a:solidFill>
            </a:endParaRPr>
          </a:p>
          <a:p>
            <a:r>
              <a:rPr lang="pt-BR" sz="3200" b="1">
                <a:solidFill>
                  <a:srgbClr val="FFFF00"/>
                </a:solidFill>
                <a:effectLst/>
              </a:rPr>
              <a:t>CHƯƠNG 3: TỰ ĐỘNG HÓA THIẾT BỊ </a:t>
            </a:r>
            <a:r>
              <a:rPr lang="en-US" sz="3200" b="1" smtClean="0">
                <a:solidFill>
                  <a:srgbClr val="FFFF00"/>
                </a:solidFill>
                <a:effectLst/>
              </a:rPr>
              <a:t>BAY HƠI</a:t>
            </a:r>
            <a:endParaRPr lang="en-US" sz="3200">
              <a:solidFill>
                <a:srgbClr val="FFFF00"/>
              </a:solidFill>
              <a:effectLst/>
            </a:endParaRPr>
          </a:p>
          <a:p>
            <a:pPr>
              <a:buNone/>
              <a:defRPr/>
            </a:pPr>
            <a:r>
              <a:rPr lang="en-US" sz="3200" b="1" smtClean="0">
                <a:solidFill>
                  <a:srgbClr val="FFFF00"/>
                </a:solidFill>
              </a:rPr>
              <a:t>    - 4.1 .  PHẦN ĐẠI CƯƠNG</a:t>
            </a:r>
          </a:p>
          <a:p>
            <a:pPr>
              <a:buNone/>
              <a:defRPr/>
            </a:pPr>
            <a:r>
              <a:rPr lang="en-US" sz="3200" b="1" smtClean="0">
                <a:solidFill>
                  <a:srgbClr val="FFFF00"/>
                </a:solidFill>
              </a:rPr>
              <a:t>    - </a:t>
            </a:r>
            <a:r>
              <a:rPr lang="vi-VN" sz="3200" b="1">
                <a:solidFill>
                  <a:srgbClr val="FFFF00"/>
                </a:solidFill>
              </a:rPr>
              <a:t>4.2.Tự động cấp lỏng cho thiết bị bay hơi</a:t>
            </a:r>
            <a:endParaRPr lang="en-US" sz="3200" b="1" dirty="0">
              <a:solidFill>
                <a:srgbClr val="FFFF00"/>
              </a:solidFill>
            </a:endParaRPr>
          </a:p>
          <a:p>
            <a:pPr lvl="2" eaLnBrk="1" hangingPunct="1">
              <a:lnSpc>
                <a:spcPct val="150000"/>
              </a:lnSpc>
              <a:defRPr/>
            </a:pPr>
            <a:endParaRPr lang="en-US" altLang="en-US" sz="2200" dirty="0">
              <a:solidFill>
                <a:srgbClr val="184F7B"/>
              </a:solidFill>
            </a:endParaRPr>
          </a:p>
        </p:txBody>
      </p:sp>
      <p:sp>
        <p:nvSpPr>
          <p:cNvPr id="3993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200">
                <a:solidFill>
                  <a:schemeClr val="tx1"/>
                </a:solidFill>
                <a:latin typeface="Century Gothic" pitchFamily="34" charset="0"/>
              </a:defRPr>
            </a:lvl1pPr>
            <a:lvl2pPr marL="742950" indent="-285750">
              <a:lnSpc>
                <a:spcPct val="90000"/>
              </a:lnSpc>
              <a:spcBef>
                <a:spcPts val="500"/>
              </a:spcBef>
              <a:buFont typeface="Arial" panose="020B0604020202020204" pitchFamily="34" charset="0"/>
              <a:buChar char="•"/>
              <a:defRPr sz="2000">
                <a:solidFill>
                  <a:schemeClr val="tx1"/>
                </a:solidFill>
                <a:latin typeface="Century Gothic" pitchFamily="34" charset="0"/>
              </a:defRPr>
            </a:lvl2pPr>
            <a:lvl3pPr marL="1143000" indent="-228600">
              <a:lnSpc>
                <a:spcPct val="90000"/>
              </a:lnSpc>
              <a:spcBef>
                <a:spcPts val="500"/>
              </a:spcBef>
              <a:buFont typeface="Arial" panose="020B0604020202020204" pitchFamily="34" charset="0"/>
              <a:buChar char="•"/>
              <a:defRPr sz="2400">
                <a:solidFill>
                  <a:schemeClr val="tx1"/>
                </a:solidFill>
                <a:latin typeface="Century Gothic" pitchFamily="34" charset="0"/>
              </a:defRPr>
            </a:lvl3pPr>
            <a:lvl4pPr marL="16002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4pPr>
            <a:lvl5pPr marL="20574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9pPr>
          </a:lstStyle>
          <a:p>
            <a:pPr>
              <a:lnSpc>
                <a:spcPct val="100000"/>
              </a:lnSpc>
              <a:spcBef>
                <a:spcPct val="0"/>
              </a:spcBef>
              <a:buFontTx/>
              <a:buNone/>
            </a:pPr>
            <a:fld id="{2B1E11ED-EF70-4267-A29B-1ED6E520754E}" type="slidenum">
              <a:rPr lang="en-US" altLang="en-US" sz="2000">
                <a:solidFill>
                  <a:srgbClr val="FFFF00"/>
                </a:solidFill>
                <a:latin typeface="Arial" panose="020B0604020202020204" pitchFamily="34" charset="0"/>
              </a:rPr>
              <a:pPr>
                <a:lnSpc>
                  <a:spcPct val="100000"/>
                </a:lnSpc>
                <a:spcBef>
                  <a:spcPct val="0"/>
                </a:spcBef>
                <a:buFontTx/>
                <a:buNone/>
              </a:pPr>
              <a:t>31</a:t>
            </a:fld>
            <a:endParaRPr lang="en-US" altLang="en-US" sz="2000">
              <a:solidFill>
                <a:srgbClr val="FFFF00"/>
              </a:solidFill>
              <a:latin typeface="Arial" panose="020B0604020202020204" pitchFamily="34" charset="0"/>
            </a:endParaRPr>
          </a:p>
        </p:txBody>
      </p:sp>
      <p:sp>
        <p:nvSpPr>
          <p:cNvPr id="2" name="Footer Placeholder 1"/>
          <p:cNvSpPr>
            <a:spLocks noGrp="1"/>
          </p:cNvSpPr>
          <p:nvPr>
            <p:ph type="ftr" sz="quarter" idx="11"/>
          </p:nvPr>
        </p:nvSpPr>
        <p:spPr>
          <a:xfrm>
            <a:off x="1141411" y="5883275"/>
            <a:ext cx="9599159" cy="365125"/>
          </a:xfrm>
        </p:spPr>
        <p:txBody>
          <a:bodyPr/>
          <a:lstStyle/>
          <a:p>
            <a:r>
              <a:rPr lang="en-US" smtClean="0"/>
              <a:t>TỰ ĐỘNG HÓA HTL                                                                                                               TUẦN 10</a:t>
            </a:r>
            <a:endParaRPr lang="en-US" dirty="0"/>
          </a:p>
        </p:txBody>
      </p:sp>
    </p:spTree>
    <p:extLst>
      <p:ext uri="{BB962C8B-B14F-4D97-AF65-F5344CB8AC3E}">
        <p14:creationId xmlns:p14="http://schemas.microsoft.com/office/powerpoint/2010/main" val="2757813202"/>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xmlns="" name="Mesh" id="{789EC3FE-34FD-429C-9918-760025E6C145}" vid="{B8BE45C0-8141-4D58-8C71-A009BC26FBBB}"/>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406</TotalTime>
  <Words>3048</Words>
  <Application>Microsoft Office PowerPoint</Application>
  <PresentationFormat>Custom</PresentationFormat>
  <Paragraphs>382</Paragraphs>
  <Slides>31</Slides>
  <Notes>30</Notes>
  <HiddenSlides>0</HiddenSlides>
  <MMClips>0</MMClips>
  <ScaleCrop>false</ScaleCrop>
  <HeadingPairs>
    <vt:vector size="4" baseType="variant">
      <vt:variant>
        <vt:lpstr>Theme</vt:lpstr>
      </vt:variant>
      <vt:variant>
        <vt:i4>4</vt:i4>
      </vt:variant>
      <vt:variant>
        <vt:lpstr>Slide Titles</vt:lpstr>
      </vt:variant>
      <vt:variant>
        <vt:i4>31</vt:i4>
      </vt:variant>
    </vt:vector>
  </HeadingPairs>
  <TitlesOfParts>
    <vt:vector size="35" baseType="lpstr">
      <vt:lpstr>Circuit</vt:lpstr>
      <vt:lpstr>Mesh</vt:lpstr>
      <vt:lpstr>Facet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Thuy</dc:creator>
  <cp:lastModifiedBy>Admin</cp:lastModifiedBy>
  <cp:revision>43</cp:revision>
  <dcterms:created xsi:type="dcterms:W3CDTF">2020-06-18T12:47:05Z</dcterms:created>
  <dcterms:modified xsi:type="dcterms:W3CDTF">2020-07-15T16:01:42Z</dcterms:modified>
</cp:coreProperties>
</file>